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59"/>
  </p:notesMasterIdLst>
  <p:sldIdLst>
    <p:sldId id="256" r:id="rId3"/>
    <p:sldId id="265" r:id="rId4"/>
    <p:sldId id="266" r:id="rId5"/>
    <p:sldId id="267" r:id="rId6"/>
    <p:sldId id="268" r:id="rId7"/>
    <p:sldId id="269" r:id="rId8"/>
    <p:sldId id="289" r:id="rId9"/>
    <p:sldId id="290" r:id="rId10"/>
    <p:sldId id="271" r:id="rId11"/>
    <p:sldId id="307" r:id="rId12"/>
    <p:sldId id="306" r:id="rId13"/>
    <p:sldId id="291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272" r:id="rId28"/>
    <p:sldId id="273" r:id="rId29"/>
    <p:sldId id="308" r:id="rId30"/>
    <p:sldId id="309" r:id="rId31"/>
    <p:sldId id="312" r:id="rId32"/>
    <p:sldId id="313" r:id="rId33"/>
    <p:sldId id="276" r:id="rId34"/>
    <p:sldId id="278" r:id="rId35"/>
    <p:sldId id="279" r:id="rId36"/>
    <p:sldId id="310" r:id="rId37"/>
    <p:sldId id="281" r:id="rId38"/>
    <p:sldId id="282" r:id="rId39"/>
    <p:sldId id="280" r:id="rId40"/>
    <p:sldId id="283" r:id="rId41"/>
    <p:sldId id="284" r:id="rId42"/>
    <p:sldId id="315" r:id="rId43"/>
    <p:sldId id="316" r:id="rId44"/>
    <p:sldId id="314" r:id="rId45"/>
    <p:sldId id="285" r:id="rId46"/>
    <p:sldId id="317" r:id="rId47"/>
    <p:sldId id="287" r:id="rId48"/>
    <p:sldId id="288" r:id="rId49"/>
    <p:sldId id="319" r:id="rId50"/>
    <p:sldId id="320" r:id="rId51"/>
    <p:sldId id="318" r:id="rId52"/>
    <p:sldId id="321" r:id="rId53"/>
    <p:sldId id="322" r:id="rId54"/>
    <p:sldId id="323" r:id="rId55"/>
    <p:sldId id="324" r:id="rId56"/>
    <p:sldId id="325" r:id="rId57"/>
    <p:sldId id="326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Wednesday, October 29,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Wednesday, October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Wednesday, October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Wednesday, October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Wednesday, October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Wednesday, October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Wednesday, October 29,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Wednesday, October 29,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Wednesday, October 29,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Wednesday, October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Wednesday, October 29,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Wednesday, October 29,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2014/15</a:t>
            </a:r>
          </a:p>
          <a:p>
            <a:pPr algn="ctr"/>
            <a:r>
              <a:rPr lang="it-IT" sz="2800" dirty="0" smtClean="0"/>
              <a:t>Java </a:t>
            </a:r>
            <a:r>
              <a:rPr lang="it-IT" sz="2800" dirty="0" err="1" smtClean="0"/>
              <a:t>Collections</a:t>
            </a:r>
            <a:r>
              <a:rPr lang="it-IT" sz="2800" dirty="0" smtClean="0"/>
              <a:t> </a:t>
            </a:r>
            <a:r>
              <a:rPr lang="it-IT" sz="2800" dirty="0" err="1" smtClean="0"/>
              <a:t>Framework</a:t>
            </a:r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+mj-lt"/>
                <a:cs typeface="Courier New" pitchFamily="49" charset="0"/>
              </a:rPr>
              <a:t>Un </a:t>
            </a:r>
            <a:r>
              <a:rPr lang="it-IT" b="1" dirty="0" smtClean="0">
                <a:latin typeface="+mj-lt"/>
                <a:cs typeface="Courier New" pitchFamily="49" charset="0"/>
              </a:rPr>
              <a:t>tipo parametrico </a:t>
            </a:r>
            <a:r>
              <a:rPr lang="it-IT" dirty="0" smtClean="0">
                <a:latin typeface="+mj-lt"/>
                <a:cs typeface="Courier New" pitchFamily="49" charset="0"/>
              </a:rPr>
              <a:t>è costituito dall’identificatore di una classe o di un’interfaccia, seguito, tra parentesi angolari, da un elenco di uno o più identificatori di classe, separati da virgole.</a:t>
            </a:r>
          </a:p>
          <a:p>
            <a:r>
              <a:rPr lang="it-IT" dirty="0" smtClean="0">
                <a:latin typeface="+mj-lt"/>
                <a:cs typeface="Courier New" pitchFamily="49" charset="0"/>
              </a:rPr>
              <a:t>Solitamente l’identificatore della classe rappresenta una raccolta, mentre il tipo degli elementi della raccolta è racchiuso tra parentesi angolari</a:t>
            </a:r>
          </a:p>
          <a:p>
            <a:r>
              <a:rPr lang="it-IT" dirty="0" smtClean="0">
                <a:cs typeface="Courier New" pitchFamily="49" charset="0"/>
              </a:rPr>
              <a:t>Un tipo parametrico viene chiamato anche “</a:t>
            </a:r>
            <a:r>
              <a:rPr lang="it-IT" b="1" dirty="0" smtClean="0">
                <a:cs typeface="Courier New" pitchFamily="49" charset="0"/>
              </a:rPr>
              <a:t>tipo generico</a:t>
            </a:r>
            <a:r>
              <a:rPr lang="it-IT" dirty="0" smtClean="0">
                <a:cs typeface="Courier New" pitchFamily="49" charset="0"/>
              </a:rPr>
              <a:t>”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Vantaggi:</a:t>
            </a:r>
          </a:p>
          <a:p>
            <a:r>
              <a:rPr lang="it-IT" dirty="0" smtClean="0"/>
              <a:t>Questo meccanismo consente di scrivere </a:t>
            </a:r>
            <a:r>
              <a:rPr lang="it-IT" b="1" dirty="0" smtClean="0"/>
              <a:t>codice più robusto</a:t>
            </a:r>
            <a:r>
              <a:rPr lang="it-IT" dirty="0" smtClean="0"/>
              <a:t> dal punto di vista dei tipi di dato (fornisce una migliore gestione del </a:t>
            </a:r>
            <a:r>
              <a:rPr lang="it-IT" dirty="0" err="1" smtClean="0"/>
              <a:t>type</a:t>
            </a:r>
            <a:r>
              <a:rPr lang="it-IT" dirty="0" smtClean="0"/>
              <a:t> </a:t>
            </a:r>
            <a:r>
              <a:rPr lang="it-IT" dirty="0" err="1" smtClean="0"/>
              <a:t>checking</a:t>
            </a:r>
            <a:r>
              <a:rPr lang="it-IT" dirty="0" smtClean="0"/>
              <a:t> durante la compilazione), evitando in molti casi il ricorso al casting da </a:t>
            </a:r>
            <a:r>
              <a:rPr lang="it-IT" dirty="0" err="1" smtClean="0"/>
              <a:t>Object</a:t>
            </a:r>
            <a:endParaRPr lang="it-IT" dirty="0" smtClean="0"/>
          </a:p>
          <a:p>
            <a:r>
              <a:rPr lang="it-IT" dirty="0" smtClean="0"/>
              <a:t>Esempio: realizzare una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/>
              <a:t>, che rappresenta una coppia di oggetti dello stesso tipo.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 mancanza della programmazione parametrica (ad esempio, in Java 1.4) la classe si sarebbe dovuta realizzare secondo il seguente schema:ù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class Pair {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private Object first, second;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public Pair(Object a, Object b) { ...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public Object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getFirst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(Object a) { ...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utenti della classe devono ricorrere al cast perché gli elementi estratti dalla coppia riacquistino il loro tipo originario, come nel seguente esempio:</a:t>
            </a:r>
          </a:p>
          <a:p>
            <a:pPr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p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(“uno”, “due”);</a:t>
            </a: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a = 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p.getFirst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it-IT" dirty="0" smtClean="0"/>
              <a:t>Vediamo ora come ovviare a questo problema rendendo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parametrica: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private T first,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(T a, T b) { 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	first = a;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public T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getFirst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first; 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(T a) { first = a; 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500" dirty="0" smtClean="0"/>
              <a:t>La classe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2500" dirty="0" smtClean="0"/>
              <a:t> ha un parametro di tipo, 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it-IT" sz="2500" dirty="0" smtClean="0"/>
              <a:t> </a:t>
            </a:r>
          </a:p>
          <a:p>
            <a:r>
              <a:rPr lang="it-IT" sz="2500" u="sng" dirty="0" smtClean="0"/>
              <a:t>I parametri di tipo vanno dichiarati dopo il nome della classe, racchiusi tra parentesi angolari</a:t>
            </a:r>
          </a:p>
          <a:p>
            <a:r>
              <a:rPr lang="it-IT" sz="2500" dirty="0" smtClean="0"/>
              <a:t>Se vengono dichiarati più parametri di tipo, questi vanno separati da virgole</a:t>
            </a:r>
          </a:p>
          <a:p>
            <a:r>
              <a:rPr lang="it-IT" sz="2500" dirty="0" smtClean="0"/>
              <a:t>All'interno della classe, un parametro di tipo si comporta (tranne poche eccezioni) come un tipo di dati vero e proprio</a:t>
            </a:r>
          </a:p>
          <a:p>
            <a:pPr lvl="1"/>
            <a:r>
              <a:rPr lang="it-IT" dirty="0" smtClean="0"/>
              <a:t>In particolare, un parametro di tipo si può usare come tipo di un campo, tipo di un parametro formale di un metodo e tipo di ritorno di un metodo</a:t>
            </a:r>
          </a:p>
          <a:p>
            <a:endParaRPr lang="it-IT" sz="25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 nuova versione 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/>
              <a:t> permette agli utenti della classe di specificare di che tipo di coppia si tratta e, così facendo, di evitare i cast:</a:t>
            </a:r>
          </a:p>
          <a:p>
            <a:pPr>
              <a:buNone/>
            </a:pP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p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4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(“uno”,“due”);</a:t>
            </a: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a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p.getFirst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it-IT" sz="2400" dirty="0" smtClean="0"/>
          </a:p>
          <a:p>
            <a:r>
              <a:rPr lang="it-IT" dirty="0" smtClean="0"/>
              <a:t>Sia nella dichiarazione della variabile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dirty="0" smtClean="0"/>
              <a:t>, sia nell'</a:t>
            </a:r>
            <a:r>
              <a:rPr lang="it-IT" dirty="0" err="1" smtClean="0"/>
              <a:t>instanziazione</a:t>
            </a:r>
            <a:r>
              <a:rPr lang="it-IT" dirty="0" smtClean="0"/>
              <a:t> dell'oggetto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/>
              <a:t> va indicato il parametro di tipo desiderato</a:t>
            </a:r>
          </a:p>
          <a:p>
            <a:r>
              <a:rPr lang="it-IT" dirty="0" smtClean="0"/>
              <a:t>Come per i normali parametri dei metodi,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/>
              <a:t> è il parametro attuale, che prende il posto del parametro formale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it-IT" dirty="0" smtClean="0"/>
              <a:t> 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Per compatibilità con le versioni precedenti di Java, è possibile usare una classe parametrica come se non lo fosse</a:t>
            </a:r>
          </a:p>
          <a:p>
            <a:r>
              <a:rPr lang="it-IT" dirty="0" smtClean="0"/>
              <a:t>Quando utilizziamo una classe parametrica senza specificare i parametri di tipo, si dice che stiamo usando la </a:t>
            </a:r>
            <a:r>
              <a:rPr lang="it-IT" b="1" dirty="0" smtClean="0"/>
              <a:t>versione grezza</a:t>
            </a:r>
            <a:r>
              <a:rPr lang="it-IT" dirty="0" smtClean="0"/>
              <a:t> di quella classe</a:t>
            </a:r>
          </a:p>
          <a:p>
            <a:r>
              <a:rPr lang="it-IT" dirty="0" smtClean="0"/>
              <a:t>La versione grezza di queste classi permette alla nuova versione della libreria standard di essere compatibile con i programmi scritti con le versioni precedenti del linguaggio</a:t>
            </a:r>
          </a:p>
          <a:p>
            <a:pPr lvl="1"/>
            <a:r>
              <a:rPr lang="it-IT" dirty="0" smtClean="0"/>
              <a:t>Le classi grezze esistono solo per retro-compatibilità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Ad esempio, 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/>
              <a:t> è la classe parametrica descritta nelle slide precedenti, è anche possibile utilizzarla così:</a:t>
            </a:r>
          </a:p>
          <a:p>
            <a:pPr>
              <a:spcBef>
                <a:spcPts val="1200"/>
              </a:spcBef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p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(“uno”, “due”);</a:t>
            </a:r>
          </a:p>
          <a:p>
            <a:pPr>
              <a:spcAft>
                <a:spcPts val="1200"/>
              </a:spcAft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a =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p.getFirst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it-IT" dirty="0" smtClean="0"/>
          </a:p>
          <a:p>
            <a:r>
              <a:rPr lang="it-IT" dirty="0" smtClean="0"/>
              <a:t>La prima riga provoca un </a:t>
            </a:r>
            <a:r>
              <a:rPr lang="it-IT" dirty="0" err="1" smtClean="0"/>
              <a:t>warning</a:t>
            </a:r>
            <a:r>
              <a:rPr lang="it-IT" dirty="0" smtClean="0"/>
              <a:t> in compilazione</a:t>
            </a:r>
          </a:p>
          <a:p>
            <a:r>
              <a:rPr lang="it-IT" dirty="0" smtClean="0"/>
              <a:t>Il cast nella seconda riga è indispensabile</a:t>
            </a:r>
          </a:p>
          <a:p>
            <a:pPr>
              <a:buNone/>
            </a:pPr>
            <a:r>
              <a:rPr lang="it-IT" b="1" dirty="0" smtClean="0"/>
              <a:t>NB:</a:t>
            </a:r>
            <a:r>
              <a:rPr lang="it-IT" dirty="0" smtClean="0"/>
              <a:t> Il codice nuovo dovrebbe sempre specificare i parametri di tipo delle classi parametriche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600" dirty="0" smtClean="0"/>
              <a:t>Esaminiamo un'ulteriore versione di </a:t>
            </a:r>
            <a:r>
              <a:rPr lang="it-IT" sz="3600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3600" dirty="0" smtClean="0"/>
              <a:t>, in grado di contenere due oggetti di tipo diverso</a:t>
            </a:r>
          </a:p>
          <a:p>
            <a:pPr>
              <a:buNone/>
            </a:pP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b="1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3200" b="1" dirty="0" smtClean="0">
                <a:latin typeface="Courier New" pitchFamily="49" charset="0"/>
                <a:cs typeface="Courier New" pitchFamily="49" charset="0"/>
              </a:rPr>
              <a:t>&lt;T, U&gt; 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{  // due parametri tipo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private T first;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private U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(T a, U b) { 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	first = a;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public T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getFirst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first; 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(T a) { first = a; 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public U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getSecond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(U a) {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second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= a; 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L’infrastruttura JCF è una raccolta di interfacce e classi, tra loro correlate, appartenenti al pacchetto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 esemplare di una classe di tale infrastruttura rappresenta generalmente una raccolta (</a:t>
            </a:r>
            <a:r>
              <a:rPr lang="it-IT" b="1" dirty="0" err="1" smtClean="0">
                <a:solidFill>
                  <a:srgbClr val="FF0000"/>
                </a:solidFill>
              </a:rPr>
              <a:t>collection</a:t>
            </a:r>
            <a:r>
              <a:rPr lang="it-IT" dirty="0" smtClean="0"/>
              <a:t>) composta da elementi. </a:t>
            </a:r>
          </a:p>
          <a:p>
            <a:r>
              <a:rPr lang="it-IT" dirty="0" smtClean="0"/>
              <a:t>Queste classi possono usare </a:t>
            </a:r>
            <a:r>
              <a:rPr lang="it-IT" b="1" dirty="0" smtClean="0"/>
              <a:t>tipi parametrici</a:t>
            </a:r>
            <a:r>
              <a:rPr lang="it-IT" dirty="0" smtClean="0"/>
              <a:t>, in modo che un utente possa specificare il tipo a cui appartengono gli elementi della raccolta nel momento in cui dichiara un esemplare di tale raccolta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Java </a:t>
            </a:r>
            <a:r>
              <a:rPr lang="it-IT" dirty="0" err="1" smtClean="0"/>
              <a:t>Collections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Si dice che una classe è parametrica se ha almeno un parametro di tipo</a:t>
            </a:r>
          </a:p>
          <a:p>
            <a:r>
              <a:rPr lang="it-IT" dirty="0" smtClean="0"/>
              <a:t>Anche i singoli metodi e costruttori possono avere parametri di tipo, indipendentemente dal fatto che la classe cui appartengono sia parametrica o meno</a:t>
            </a:r>
          </a:p>
          <a:p>
            <a:pPr lvl="1"/>
            <a:r>
              <a:rPr lang="it-IT" sz="2600" dirty="0" smtClean="0"/>
              <a:t>I metodi statici non possono utilizzare i parametri di tipo della classe in cui sono contenuti</a:t>
            </a:r>
          </a:p>
          <a:p>
            <a:pPr lvl="1"/>
            <a:r>
              <a:rPr lang="it-IT" sz="2600" u="sng" dirty="0" smtClean="0"/>
              <a:t>Il parametro di tipo va dichiarato prima del tipo restituito, racchiuso tra parentesi angolari</a:t>
            </a:r>
          </a:p>
          <a:p>
            <a:pPr lvl="1"/>
            <a:r>
              <a:rPr lang="it-IT" sz="2600" dirty="0" smtClean="0"/>
              <a:t>Questo parametro è visibile solo all'interno del metodo</a:t>
            </a:r>
          </a:p>
          <a:p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seguente metodo parametrico restituisce l'elemento mediano (di posto intermedio) di un dato </a:t>
            </a:r>
            <a:r>
              <a:rPr lang="it-IT" dirty="0" err="1" smtClean="0"/>
              <a:t>array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getMedian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(T[] a) {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l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a[l/2];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dirty="0" smtClean="0"/>
          </a:p>
          <a:p>
            <a:r>
              <a:rPr lang="it-IT" dirty="0" smtClean="0"/>
              <a:t>In questo caso, il parametro di tipo permette di restituire un oggetto dello stesso tipo dell'</a:t>
            </a:r>
            <a:r>
              <a:rPr lang="it-IT" dirty="0" err="1" smtClean="0"/>
              <a:t>array</a:t>
            </a:r>
            <a:r>
              <a:rPr lang="it-IT" dirty="0" smtClean="0"/>
              <a:t> ricevuto come argomento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Quando si invoca un metodo parametrico, è opportuno, ma non obbligatorio, specificare il parametro di tipo attuale per quella chiamata</a:t>
            </a:r>
          </a:p>
          <a:p>
            <a:r>
              <a:rPr lang="it-IT" dirty="0" smtClean="0"/>
              <a:t>Ad esempio, supponendo che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getMedian</a:t>
            </a:r>
            <a:r>
              <a:rPr lang="it-IT" dirty="0" smtClean="0"/>
              <a:t> appartenga ad una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Test</a:t>
            </a:r>
            <a:r>
              <a:rPr lang="it-IT" dirty="0" smtClean="0"/>
              <a:t>, lo si può invocare così: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[] x = {“uno”, “due”, “tre”};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s = Test.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getMedian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(x);</a:t>
            </a:r>
            <a:endParaRPr lang="it-IT" dirty="0" smtClean="0"/>
          </a:p>
          <a:p>
            <a:r>
              <a:rPr lang="it-IT" u="sng" dirty="0" smtClean="0"/>
              <a:t>Il parametro attuale di tipo va quindi indicato tra il punto e il nome del metodo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È possibile omettere il parametro attuale di tipo. In questo caso, il compilatore cercherà di dedurre il tipo più appropriato, mediante un meccanismo chiamato </a:t>
            </a:r>
            <a:r>
              <a:rPr lang="it-IT" i="1" dirty="0" err="1" smtClean="0"/>
              <a:t>type</a:t>
            </a:r>
            <a:r>
              <a:rPr lang="it-IT" i="1" dirty="0" smtClean="0"/>
              <a:t> </a:t>
            </a:r>
            <a:r>
              <a:rPr lang="it-IT" i="1" dirty="0" err="1" smtClean="0"/>
              <a:t>inference</a:t>
            </a:r>
            <a:r>
              <a:rPr lang="it-IT" i="1" dirty="0" smtClean="0"/>
              <a:t> </a:t>
            </a:r>
            <a:r>
              <a:rPr lang="it-IT" dirty="0" smtClean="0"/>
              <a:t>(inferenza di tipo)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type</a:t>
            </a:r>
            <a:r>
              <a:rPr lang="it-IT" dirty="0" smtClean="0"/>
              <a:t> </a:t>
            </a:r>
            <a:r>
              <a:rPr lang="it-IT" dirty="0" err="1" smtClean="0"/>
              <a:t>inference</a:t>
            </a:r>
            <a:r>
              <a:rPr lang="it-IT" dirty="0" smtClean="0"/>
              <a:t> cerca di individuare il tipo più specifico che rende la chiamata corretta</a:t>
            </a:r>
          </a:p>
          <a:p>
            <a:r>
              <a:rPr lang="it-IT" dirty="0" smtClean="0"/>
              <a:t>L'algoritmo di </a:t>
            </a:r>
            <a:r>
              <a:rPr lang="it-IT" dirty="0" err="1" smtClean="0"/>
              <a:t>type</a:t>
            </a:r>
            <a:r>
              <a:rPr lang="it-IT" dirty="0" smtClean="0"/>
              <a:t> </a:t>
            </a:r>
            <a:r>
              <a:rPr lang="it-IT" dirty="0" err="1" smtClean="0"/>
              <a:t>inference</a:t>
            </a:r>
            <a:r>
              <a:rPr lang="it-IT" dirty="0" smtClean="0"/>
              <a:t> non è né corretto né completo</a:t>
            </a:r>
          </a:p>
          <a:p>
            <a:r>
              <a:rPr lang="it-IT" dirty="0" smtClean="0"/>
              <a:t>Le regole precise che il compilatore adotta nella </a:t>
            </a:r>
            <a:r>
              <a:rPr lang="it-IT" dirty="0" err="1" smtClean="0"/>
              <a:t>type</a:t>
            </a:r>
            <a:r>
              <a:rPr lang="it-IT" dirty="0" smtClean="0"/>
              <a:t> </a:t>
            </a:r>
            <a:r>
              <a:rPr lang="it-IT" dirty="0" err="1" smtClean="0"/>
              <a:t>inference</a:t>
            </a:r>
            <a:r>
              <a:rPr lang="it-IT" dirty="0" smtClean="0"/>
              <a:t> esulano dagli scopi di questo corso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Anche i costruttori possono essere parametrici, indipendentemente dal fatto che la loro classe sia parametrica o meno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A&lt;T&gt;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	Public </a:t>
            </a:r>
            <a:r>
              <a:rPr lang="it-IT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&lt;U&gt;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(T x, U y) { ... } 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	…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dirty="0" smtClean="0"/>
          </a:p>
          <a:p>
            <a:r>
              <a:rPr lang="it-IT" dirty="0" smtClean="0"/>
              <a:t>In quest'esempio, il costruttore della classe parametrica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dirty="0" smtClean="0"/>
              <a:t> ha a sua volta un parametro di tipo chiamato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r>
              <a:rPr lang="it-IT" dirty="0" smtClean="0"/>
              <a:t>Mentre il parametro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it-IT" dirty="0" smtClean="0"/>
              <a:t>è visibile in tutta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dirty="0" smtClean="0"/>
              <a:t>, il parametro U è visibile solo  all'interno di quel costruttore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costruttore in questione può essere invocato con la seguente sintassi</a:t>
            </a:r>
          </a:p>
          <a:p>
            <a:pPr>
              <a:buNone/>
            </a:pP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A&lt;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a =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A&lt;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(“ciao”,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(100));</a:t>
            </a:r>
          </a:p>
          <a:p>
            <a:r>
              <a:rPr lang="it-IT" dirty="0" smtClean="0"/>
              <a:t>Il parametro di tipo del costruttore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dirty="0" smtClean="0"/>
              <a:t>) va specificato prima del nome della classe</a:t>
            </a:r>
          </a:p>
          <a:p>
            <a:r>
              <a:rPr lang="it-IT" dirty="0" smtClean="0"/>
              <a:t>Il parametro di tipo della classe, come abbiamo già visto per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Pair</a:t>
            </a:r>
            <a:r>
              <a:rPr lang="it-IT" dirty="0" smtClean="0"/>
              <a:t>, va specificato dopo il nome della classe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programmazione parametrica dimostra tutta la sua utilità nella realizzazione di collezioni, ovvero classi deputate a contenere altri oggetti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t-IT" sz="2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it-IT" dirty="0" smtClean="0"/>
          </a:p>
          <a:p>
            <a:r>
              <a:rPr lang="en-US" dirty="0" smtClean="0"/>
              <a:t>Per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un’istanza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numberList</a:t>
            </a:r>
            <a:r>
              <a:rPr lang="en-US" dirty="0" smtClean="0"/>
              <a:t>,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cui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(</a:t>
            </a:r>
            <a:r>
              <a:rPr lang="en-US" dirty="0" err="1" smtClean="0"/>
              <a:t>referenza</a:t>
            </a:r>
            <a:r>
              <a:rPr lang="en-US" dirty="0" smtClean="0"/>
              <a:t> a)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:</a:t>
            </a:r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&lt;Double&gt;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numberList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&lt;Double&gt;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Esempi di uso:</a:t>
            </a:r>
          </a:p>
          <a:p>
            <a:r>
              <a:rPr lang="it-IT" dirty="0" smtClean="0"/>
              <a:t>Inserimento</a:t>
            </a:r>
          </a:p>
          <a:p>
            <a:pPr lvl="1">
              <a:buNone/>
            </a:pP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numberList.add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(2.7));</a:t>
            </a:r>
          </a:p>
          <a:p>
            <a:pPr lvl="1">
              <a:buNone/>
            </a:pP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numberList.add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(2.7);</a:t>
            </a:r>
          </a:p>
          <a:p>
            <a:r>
              <a:rPr lang="it-IT" dirty="0" smtClean="0"/>
              <a:t>Accesso:</a:t>
            </a:r>
          </a:p>
          <a:p>
            <a:pPr lvl="1">
              <a:buNone/>
            </a:pP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wrapValue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numberList.get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it-IT" dirty="0" smtClean="0"/>
              <a:t>Uso in un’espressione:</a:t>
            </a:r>
          </a:p>
          <a:p>
            <a:pPr lvl="1">
              <a:buNone/>
            </a:pP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Sum =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wrapValue.doubleValue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Sum =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it-IT" sz="2700" dirty="0" err="1" smtClean="0">
                <a:latin typeface="Courier New" pitchFamily="49" charset="0"/>
                <a:cs typeface="Courier New" pitchFamily="49" charset="0"/>
              </a:rPr>
              <a:t>wrapValue</a:t>
            </a:r>
            <a:r>
              <a:rPr lang="it-IT" sz="27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Tipi parametrici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Java 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r>
              <a:rPr lang="it-IT" dirty="0" smtClean="0"/>
              <a:t> (JCF) è una parte della libreria standard dedicata alle collezioni</a:t>
            </a:r>
          </a:p>
          <a:p>
            <a:r>
              <a:rPr lang="it-IT" dirty="0" smtClean="0"/>
              <a:t>Offre strutture dati di supporto molto utili alla programmazione, come </a:t>
            </a:r>
            <a:r>
              <a:rPr lang="it-IT" dirty="0" err="1" smtClean="0"/>
              <a:t>array</a:t>
            </a:r>
            <a:r>
              <a:rPr lang="it-IT" dirty="0" smtClean="0"/>
              <a:t> di dimensione dinamica, liste, insiemi, mappe associative (anche chiamate dizionari) e code</a:t>
            </a:r>
          </a:p>
          <a:p>
            <a:r>
              <a:rPr lang="it-IT" dirty="0" smtClean="0"/>
              <a:t>Il JCF è costituito in pratica da una gerarchia che contiene classi astratte e interfacce ad ogni livello tranne l’ultimo, dove sono presenti soltanto classi che implementano interfacce e/o estendono classi astratte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cima alla gerarchia troviamo le interfacce </a:t>
            </a:r>
            <a:r>
              <a:rPr lang="it-IT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e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it-IT" dirty="0" smtClean="0"/>
              <a:t>.</a:t>
            </a:r>
          </a:p>
          <a:p>
            <a:r>
              <a:rPr lang="it-IT" dirty="0" smtClean="0"/>
              <a:t>L'interfaccia </a:t>
            </a:r>
            <a:r>
              <a:rPr lang="it-IT" dirty="0" err="1" smtClean="0"/>
              <a:t>Collection</a:t>
            </a:r>
            <a:r>
              <a:rPr lang="it-IT" dirty="0" smtClean="0"/>
              <a:t> estende la versione parametrica di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Inoltre, la classe </a:t>
            </a:r>
            <a:r>
              <a:rPr lang="it-IT" dirty="0" err="1" smtClean="0"/>
              <a:t>Collections</a:t>
            </a:r>
            <a:r>
              <a:rPr lang="it-IT" dirty="0" smtClean="0"/>
              <a:t> (si noti la “s” finale) contiene numerosi algoritmi di supporto</a:t>
            </a:r>
          </a:p>
          <a:p>
            <a:pPr lvl="1"/>
            <a:r>
              <a:rPr lang="it-IT" sz="2400" dirty="0" smtClean="0"/>
              <a:t>ad esempio, metodi che effettuano l'ordinamento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raccolta (</a:t>
            </a:r>
            <a:r>
              <a:rPr lang="it-IT" dirty="0" err="1" smtClean="0"/>
              <a:t>collection</a:t>
            </a:r>
            <a:r>
              <a:rPr lang="it-IT" dirty="0" smtClean="0"/>
              <a:t>) è un oggetto composto da elementi.</a:t>
            </a:r>
          </a:p>
          <a:p>
            <a:r>
              <a:rPr lang="it-IT" dirty="0" smtClean="0"/>
              <a:t>Esempio: un </a:t>
            </a:r>
            <a:r>
              <a:rPr lang="it-IT" dirty="0" err="1" smtClean="0"/>
              <a:t>array</a:t>
            </a:r>
            <a:r>
              <a:rPr lang="it-IT" dirty="0" smtClean="0"/>
              <a:t> è una raccolta di elementi dello stesso tipo che vengono memorizzati in aree contigue della memoria</a:t>
            </a:r>
          </a:p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names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[5];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Raccolte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L’interfaccia </a:t>
            </a:r>
            <a:r>
              <a:rPr lang="it-IT" sz="2800" dirty="0" err="1" smtClean="0">
                <a:solidFill>
                  <a:srgbClr val="464646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988840"/>
            <a:ext cx="6356824" cy="404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55584"/>
          </a:xfrm>
        </p:spPr>
        <p:txBody>
          <a:bodyPr/>
          <a:lstStyle/>
          <a:p>
            <a:r>
              <a:rPr lang="it-IT" dirty="0" smtClean="0"/>
              <a:t>Interfacce collegate con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L’interfaccia </a:t>
            </a:r>
            <a:r>
              <a:rPr lang="it-IT" sz="2800" dirty="0" err="1" smtClean="0">
                <a:solidFill>
                  <a:srgbClr val="464646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5"/>
          </a:xfrm>
        </p:spPr>
        <p:txBody>
          <a:bodyPr>
            <a:normAutofit/>
          </a:bodyPr>
          <a:lstStyle/>
          <a:p>
            <a:r>
              <a:rPr lang="it-IT" dirty="0" smtClean="0"/>
              <a:t>Può sorprendere che i metodi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contains</a:t>
            </a:r>
            <a:r>
              <a:rPr lang="it-IT" dirty="0" smtClean="0"/>
              <a:t> 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it-IT" dirty="0" smtClean="0"/>
              <a:t> accettino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dirty="0" smtClean="0"/>
              <a:t> invece del tipo parametrico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r>
              <a:rPr lang="it-IT" dirty="0" smtClean="0"/>
              <a:t>Lo fanno perché non si corre alcun rischio a passare a questi due metodi un oggetto di tipo sbagliato</a:t>
            </a:r>
          </a:p>
          <a:p>
            <a:r>
              <a:rPr lang="it-IT" dirty="0" smtClean="0"/>
              <a:t>Entrambi i metodi restituiranno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it-IT" dirty="0" smtClean="0"/>
              <a:t>, senza nessun effetto sulla collezione stessa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Consideriamo i seguenti esempi:</a:t>
            </a:r>
          </a:p>
          <a:p>
            <a:pPr lvl="1"/>
            <a:r>
              <a:rPr lang="it-IT" dirty="0" smtClean="0"/>
              <a:t>Dato un oggetto di una classe che implementa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</a:t>
            </a:r>
            <a:r>
              <a:rPr lang="it-IT" u="sng" dirty="0" smtClean="0"/>
              <a:t>(“oggetto </a:t>
            </a:r>
            <a:r>
              <a:rPr lang="it-IT" u="sng" dirty="0" err="1" smtClean="0"/>
              <a:t>Collection</a:t>
            </a:r>
            <a:r>
              <a:rPr lang="it-IT" u="sng" dirty="0" smtClean="0"/>
              <a:t>” in breve</a:t>
            </a:r>
            <a:r>
              <a:rPr lang="it-IT" dirty="0" smtClean="0"/>
              <a:t>) di studenti, visualizzare gli studenti migliori</a:t>
            </a:r>
          </a:p>
          <a:p>
            <a:pPr lvl="1"/>
            <a:r>
              <a:rPr lang="it-IT" dirty="0" smtClean="0"/>
              <a:t>Dato un oggetto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di membri di un club, aggiornare le quote dovute da ciascuno di essi</a:t>
            </a:r>
          </a:p>
          <a:p>
            <a:pPr lvl="1"/>
            <a:r>
              <a:rPr lang="it-IT" dirty="0" smtClean="0"/>
              <a:t>Dato un oggetto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di dipendenti a tempo pieno, calcolare il loro salario medio</a:t>
            </a:r>
          </a:p>
          <a:p>
            <a:r>
              <a:rPr lang="it-IT" dirty="0" smtClean="0"/>
              <a:t>Notiamo che in ciascun esempio il compito da svolgere richiede l’</a:t>
            </a:r>
            <a:r>
              <a:rPr lang="it-IT" u="sng" dirty="0" smtClean="0"/>
              <a:t>accesso a tutti gli elementi di un oggetto </a:t>
            </a:r>
            <a:r>
              <a:rPr lang="it-IT" u="sng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, uno dopo l’altro.</a:t>
            </a:r>
          </a:p>
          <a:p>
            <a:pPr lvl="1"/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Iteratori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Come si può fare in modo che qualsiasi implementazione dell’interfaccia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consenta ai suoi utilizzatori di eseguire un’iterazione che coinvolga, uno dopo l’altro, tutti gli elementi presenti in un suo esemplare, senza violare il principio di astrazione per i dati?</a:t>
            </a:r>
          </a:p>
          <a:p>
            <a:r>
              <a:rPr lang="it-IT" dirty="0" smtClean="0"/>
              <a:t>La soluzione risiede nell’uso degli </a:t>
            </a:r>
            <a:r>
              <a:rPr lang="it-IT" b="1" dirty="0" err="1" smtClean="0"/>
              <a:t>iteratori</a:t>
            </a:r>
            <a:r>
              <a:rPr lang="it-IT" b="1" dirty="0" smtClean="0"/>
              <a:t>, </a:t>
            </a:r>
            <a:r>
              <a:rPr lang="it-IT" dirty="0" smtClean="0"/>
              <a:t>oggetti che consentono di accedere agli elementi di oggetti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Iteratori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Java un </a:t>
            </a:r>
            <a:r>
              <a:rPr lang="it-IT" dirty="0" err="1" smtClean="0"/>
              <a:t>iteratore</a:t>
            </a:r>
            <a:r>
              <a:rPr lang="it-IT" dirty="0" smtClean="0"/>
              <a:t> ha due primitive fondamentali specificate dall’interfaccia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it-IT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it-IT" dirty="0" smtClean="0"/>
              <a:t>: verifica se c’è ancora un elemento nella collezione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():</a:t>
            </a:r>
            <a:r>
              <a:rPr lang="it-IT" dirty="0" smtClean="0"/>
              <a:t> restituisce il prossimo elemento della collezione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3400" dirty="0" smtClean="0"/>
              <a:t>Le interfacce </a:t>
            </a:r>
            <a:r>
              <a:rPr lang="it-IT" sz="34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3400" dirty="0" smtClean="0"/>
              <a:t> e </a:t>
            </a:r>
            <a:r>
              <a:rPr lang="it-IT" sz="3400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sz="3400" dirty="0" smtClean="0"/>
              <a:t> sono parametriche:</a:t>
            </a:r>
          </a:p>
          <a:p>
            <a:pPr lvl="1">
              <a:buNone/>
            </a:pP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 lvl="1">
              <a:buNone/>
            </a:pP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	public 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 lvl="1">
              <a:buNone/>
            </a:pP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800" dirty="0" smtClean="0"/>
          </a:p>
          <a:p>
            <a:r>
              <a:rPr lang="it-IT" sz="3400" dirty="0" smtClean="0"/>
              <a:t>Lo scopo ultimo del parametro di tipo consiste nel permettere al metodo </a:t>
            </a:r>
            <a:r>
              <a:rPr lang="it-IT" sz="3400" dirty="0" err="1" smtClean="0"/>
              <a:t>next</a:t>
            </a:r>
            <a:r>
              <a:rPr lang="it-IT" sz="3400" dirty="0" smtClean="0"/>
              <a:t> di restituire un oggetto del tipo appropriato, evitando il ricorso ad un cast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>
                <a:solidFill>
                  <a:srgbClr val="464646"/>
                </a:solidFill>
              </a:rPr>
              <a:t>Iteratori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Esempio: sia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myColl</a:t>
            </a:r>
            <a:r>
              <a:rPr lang="it-IT" dirty="0" smtClean="0"/>
              <a:t> un riferimento ad un esemplare di una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contenente elementi di tipo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/>
              <a:t>. Si vogliono visualizzare tutti i suoi elementi che iniziano con la lettera ‘a’.</a:t>
            </a:r>
          </a:p>
          <a:p>
            <a:r>
              <a:rPr lang="it-IT" dirty="0" smtClean="0"/>
              <a:t>Creiamo un oggetto </a:t>
            </a:r>
            <a:r>
              <a:rPr lang="it-IT" dirty="0" err="1" smtClean="0"/>
              <a:t>iteratore</a:t>
            </a:r>
            <a:r>
              <a:rPr lang="it-IT" dirty="0" smtClean="0"/>
              <a:t>. Un </a:t>
            </a:r>
            <a:r>
              <a:rPr lang="it-IT" dirty="0" err="1" smtClean="0"/>
              <a:t>iteratore</a:t>
            </a:r>
            <a:r>
              <a:rPr lang="it-IT" dirty="0" smtClean="0"/>
              <a:t> si ottiene invocando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it-IT" dirty="0" smtClean="0"/>
              <a:t>sull’oggetto che rappresenta la collezione stessa:</a:t>
            </a:r>
          </a:p>
          <a:p>
            <a:pPr algn="ctr">
              <a:buNone/>
            </a:pPr>
            <a:r>
              <a:rPr lang="it-IT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it-IT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myColl.iterator</a:t>
            </a:r>
            <a:r>
              <a:rPr lang="it-IT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r>
              <a:rPr lang="it-IT" sz="2800" dirty="0" smtClean="0"/>
              <a:t>: un esempio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Eseguiamo la scansione: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word;</a:t>
            </a: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itr.hasNext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word=itr.next();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word.charAt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(0)==‘a’)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(word);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400" u="sng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u="sng" dirty="0" smtClean="0"/>
              <a:t>Schema tipico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it=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ottieni un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iteratore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per la collezione</a:t>
            </a: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T elem=it.next();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elabora l’elemento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400" u="sng" dirty="0" smtClean="0">
              <a:latin typeface="Courier New" pitchFamily="49" charset="0"/>
              <a:cs typeface="Courier New" pitchFamily="49" charset="0"/>
            </a:endParaRPr>
          </a:p>
          <a:p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r>
              <a:rPr lang="it-IT" sz="2800" dirty="0" smtClean="0"/>
              <a:t>: un esempio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Ogni classe per rappresentare collezioni di elementi dovrebbe implementare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it-IT" dirty="0" smtClean="0"/>
              <a:t>Ad esempio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java.util.List</a:t>
            </a:r>
            <a:r>
              <a:rPr lang="it-IT" dirty="0" smtClean="0"/>
              <a:t> estende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dirty="0" smtClean="0"/>
              <a:t>, pertanto ogni oggetto di tipo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/>
              <a:t> è “iterabile”.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verificaDupOrdIterator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it=S.iterator();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(!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pred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succ=it.next();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pred.equals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succ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pred=succ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Iteratori</a:t>
            </a:r>
            <a:r>
              <a:rPr lang="it-IT" sz="2800" dirty="0" smtClean="0"/>
              <a:t>: il problema dei duplicati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Vantaggio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Si può accedere ad un singolo elemento dell’</a:t>
            </a:r>
            <a:r>
              <a:rPr lang="it-IT" dirty="0" err="1" smtClean="0"/>
              <a:t>array</a:t>
            </a:r>
            <a:r>
              <a:rPr lang="it-IT" dirty="0" smtClean="0"/>
              <a:t> in modo diretto (proprietà di accesso casuale)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Svantaggi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La dimensione è fissa. Se la dimensione si rivela insufficiente occorre creare un </a:t>
            </a:r>
            <a:r>
              <a:rPr lang="it-IT" dirty="0" err="1" smtClean="0"/>
              <a:t>array</a:t>
            </a:r>
            <a:r>
              <a:rPr lang="it-IT" dirty="0" smtClean="0"/>
              <a:t> più grande e copiarvi il contenuto di quello più piccolo.</a:t>
            </a:r>
          </a:p>
          <a:p>
            <a:pPr lvl="1"/>
            <a:r>
              <a:rPr lang="it-IT" dirty="0" smtClean="0"/>
              <a:t>L’inserimento o la rimozione di un elemento può richiedere lo spostamento di molti elementi.</a:t>
            </a:r>
          </a:p>
          <a:p>
            <a:pPr lvl="1"/>
            <a:r>
              <a:rPr lang="it-IT" dirty="0" smtClean="0"/>
              <a:t>Queste operazioni di mantenimento devono essere gestite dal programmatore </a:t>
            </a:r>
          </a:p>
          <a:p>
            <a:pPr lvl="1"/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Array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 un oggetto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it-IT" dirty="0" smtClean="0"/>
              <a:t> appartiene ad una classe che implementa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&lt;A&gt;</a:t>
            </a:r>
            <a:r>
              <a:rPr lang="it-IT" dirty="0" smtClean="0"/>
              <a:t>, per una data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dirty="0" smtClean="0"/>
              <a:t>, è possibile scrivere il seguente ciclo:</a:t>
            </a:r>
          </a:p>
          <a:p>
            <a:endParaRPr lang="it-IT" dirty="0" smtClean="0"/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(A a: x) {</a:t>
            </a:r>
          </a:p>
          <a:p>
            <a:pPr lvl="1">
              <a:buNone/>
            </a:pPr>
            <a:r>
              <a:rPr lang="it-IT" i="1" dirty="0" smtClean="0">
                <a:latin typeface="Courier New" pitchFamily="49" charset="0"/>
                <a:cs typeface="Courier New" pitchFamily="49" charset="0"/>
              </a:rPr>
              <a:t>// corpo del ciclo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cs typeface="Courier New" pitchFamily="49" charset="0"/>
              </a:rPr>
              <a:t>Il ciclo </a:t>
            </a:r>
            <a:r>
              <a:rPr lang="it-IT" dirty="0" err="1" smtClean="0">
                <a:cs typeface="Courier New" pitchFamily="49" charset="0"/>
              </a:rPr>
              <a:t>f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or-each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ciclo precedente è equivalente al blocco seguente: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&lt;A&gt;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x.iterator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it-IT" i="1" dirty="0" smtClean="0">
                <a:latin typeface="Courier New" pitchFamily="49" charset="0"/>
                <a:cs typeface="Courier New" pitchFamily="49" charset="0"/>
              </a:rPr>
              <a:t>// corpo del ciclo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it-IT" dirty="0" smtClean="0"/>
              <a:t>Come si vede, il ciclo </a:t>
            </a:r>
            <a:r>
              <a:rPr lang="it-IT" dirty="0" err="1" smtClean="0"/>
              <a:t>for-each</a:t>
            </a:r>
            <a:r>
              <a:rPr lang="it-IT" dirty="0" smtClean="0"/>
              <a:t> è più sintetico e riduce drasticamente il rischio di scrivere codice errato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>
                <a:cs typeface="Courier New" pitchFamily="49" charset="0"/>
              </a:rPr>
              <a:t>Il ciclo </a:t>
            </a:r>
            <a:r>
              <a:rPr lang="it-IT" sz="2800" dirty="0" err="1" smtClean="0">
                <a:cs typeface="Courier New" pitchFamily="49" charset="0"/>
              </a:rPr>
              <a:t>f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or-each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seguente ciclo:</a:t>
            </a:r>
          </a:p>
          <a:p>
            <a:pPr lvl="1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(A a: &lt;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None/>
            </a:pPr>
            <a:r>
              <a:rPr lang="it-IT" i="1" dirty="0" smtClean="0">
                <a:latin typeface="Courier New" pitchFamily="49" charset="0"/>
                <a:cs typeface="Courier New" pitchFamily="49" charset="0"/>
              </a:rPr>
              <a:t>		// corpo del ciclo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it-IT" dirty="0" smtClean="0"/>
              <a:t>è corretto a queste condizioni: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smtClean="0"/>
              <a:t>&lt;</a:t>
            </a:r>
            <a:r>
              <a:rPr lang="it-IT" dirty="0" err="1" smtClean="0"/>
              <a:t>exp</a:t>
            </a:r>
            <a:r>
              <a:rPr lang="it-IT" dirty="0" smtClean="0"/>
              <a:t>&gt; è una espressione di tipo “</a:t>
            </a:r>
            <a:r>
              <a:rPr lang="it-IT" dirty="0" err="1" smtClean="0"/>
              <a:t>array</a:t>
            </a:r>
            <a:r>
              <a:rPr lang="it-IT" dirty="0" smtClean="0"/>
              <a:t> di T” oppure di un sottotipo di “</a:t>
            </a:r>
            <a:r>
              <a:rPr lang="it-IT" dirty="0" err="1" smtClean="0"/>
              <a:t>Iterable</a:t>
            </a:r>
            <a:r>
              <a:rPr lang="it-IT" dirty="0" smtClean="0"/>
              <a:t>&lt;T&gt;”</a:t>
            </a:r>
          </a:p>
          <a:p>
            <a:pPr marL="624078" indent="-514350">
              <a:buFont typeface="+mj-lt"/>
              <a:buAutoNum type="arabicPeriod"/>
            </a:pPr>
            <a:r>
              <a:rPr lang="it-IT" dirty="0" smtClean="0"/>
              <a:t>T è assegnabile ad A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>
                <a:cs typeface="Courier New" pitchFamily="49" charset="0"/>
              </a:rPr>
              <a:t>Il ciclo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for-each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Esempio: sia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myColl</a:t>
            </a:r>
            <a:r>
              <a:rPr lang="it-IT" dirty="0" smtClean="0"/>
              <a:t> un riferimento ad un esemplare di una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contenente elementi di tipo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/>
              <a:t>. Si vogliono visualizzare tutti i suoi elementi che iniziano con la lettera ‘a’.</a:t>
            </a:r>
          </a:p>
          <a:p>
            <a:endParaRPr lang="it-IT" dirty="0" smtClean="0"/>
          </a:p>
          <a:p>
            <a:r>
              <a:rPr lang="it-IT" dirty="0" smtClean="0"/>
              <a:t> “</a:t>
            </a:r>
            <a:r>
              <a:rPr lang="it-IT" i="1" dirty="0" err="1" smtClean="0"/>
              <a:t>for</a:t>
            </a:r>
            <a:r>
              <a:rPr lang="it-IT" i="1" dirty="0" smtClean="0"/>
              <a:t> </a:t>
            </a:r>
            <a:r>
              <a:rPr lang="it-IT" i="1" dirty="0" err="1" smtClean="0"/>
              <a:t>each</a:t>
            </a:r>
            <a:r>
              <a:rPr lang="it-IT" i="1" dirty="0" smtClean="0"/>
              <a:t> word in </a:t>
            </a:r>
            <a:r>
              <a:rPr lang="it-IT" i="1" dirty="0" err="1" smtClean="0"/>
              <a:t>myColl…</a:t>
            </a:r>
            <a:r>
              <a:rPr lang="it-IT" i="1" dirty="0" smtClean="0"/>
              <a:t>”</a:t>
            </a:r>
          </a:p>
          <a:p>
            <a:pPr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word: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myColl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word.charAt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(0)==‘a’)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(word);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>
                <a:cs typeface="Courier New" pitchFamily="49" charset="0"/>
              </a:rPr>
              <a:t>Il ciclo </a:t>
            </a:r>
            <a:r>
              <a:rPr lang="it-IT" sz="2800" dirty="0" err="1" smtClean="0">
                <a:cs typeface="Courier New" pitchFamily="49" charset="0"/>
              </a:rPr>
              <a:t>for-each</a:t>
            </a:r>
            <a:endParaRPr lang="it-IT" sz="2800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/>
              <a:t> estende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it-IT" dirty="0" smtClean="0"/>
              <a:t> aggiungendo alcuni metodi relativi all’uso di indici</a:t>
            </a:r>
          </a:p>
          <a:p>
            <a:r>
              <a:rPr lang="it-IT" dirty="0" smtClean="0"/>
              <a:t>In ogni esemplare di una classe che implementa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/>
              <a:t> gli elementi sono memorizzati in sequenza, in base ad un indice </a:t>
            </a:r>
          </a:p>
          <a:p>
            <a:r>
              <a:rPr lang="it-IT" dirty="0" smtClean="0"/>
              <a:t>Vista come entità indipendente dal linguaggio di programmazione, una lista è un tipo di dato astratto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795544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L’interfaccia </a:t>
            </a:r>
            <a:r>
              <a:rPr lang="it-IT" dirty="0" err="1" smtClean="0"/>
              <a:t>List</a:t>
            </a:r>
            <a:r>
              <a:rPr lang="it-IT" dirty="0" smtClean="0"/>
              <a:t> e le classi che la implementano: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List</a:t>
            </a:r>
            <a:endParaRPr lang="it-IT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8710" y="1988840"/>
            <a:ext cx="654565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dirty="0" smtClean="0"/>
              <a:t> realizza l’interfaccia </a:t>
            </a:r>
            <a:r>
              <a:rPr lang="it-IT" dirty="0" err="1" smtClean="0"/>
              <a:t>List</a:t>
            </a:r>
            <a:r>
              <a:rPr lang="it-IT" dirty="0" smtClean="0"/>
              <a:t> mediante un </a:t>
            </a:r>
            <a:r>
              <a:rPr lang="it-IT" dirty="0" err="1" smtClean="0"/>
              <a:t>array</a:t>
            </a:r>
            <a:r>
              <a:rPr lang="it-IT" dirty="0" smtClean="0"/>
              <a:t> </a:t>
            </a:r>
          </a:p>
          <a:p>
            <a:r>
              <a:rPr lang="it-IT" dirty="0" smtClean="0"/>
              <a:t>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dirty="0" smtClean="0"/>
              <a:t> realizza l’interfaccia </a:t>
            </a:r>
            <a:r>
              <a:rPr lang="it-IT" dirty="0" err="1" smtClean="0"/>
              <a:t>List</a:t>
            </a:r>
            <a:r>
              <a:rPr lang="it-IT" dirty="0" smtClean="0"/>
              <a:t> mediante liste doppiamente concatenate</a:t>
            </a:r>
          </a:p>
          <a:p>
            <a:r>
              <a:rPr lang="it-IT" dirty="0" smtClean="0"/>
              <a:t>Esempio: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RandomList</a:t>
            </a:r>
            <a:r>
              <a:rPr lang="it-IT" dirty="0" smtClean="0"/>
              <a:t> crea e manipola un oggetto </a:t>
            </a:r>
            <a:r>
              <a:rPr lang="it-IT" dirty="0" err="1" smtClean="0"/>
              <a:t>List</a:t>
            </a:r>
            <a:r>
              <a:rPr lang="it-IT" dirty="0" smtClean="0"/>
              <a:t> contenente numeri interi casuali (</a:t>
            </a:r>
            <a:r>
              <a:rPr lang="it-IT" dirty="0" err="1" smtClean="0">
                <a:solidFill>
                  <a:srgbClr val="C00000"/>
                </a:solidFill>
              </a:rPr>
              <a:t>RandomList.java</a:t>
            </a:r>
            <a:r>
              <a:rPr lang="it-IT" dirty="0" smtClean="0"/>
              <a:t>)</a:t>
            </a:r>
          </a:p>
          <a:p>
            <a:pPr lvl="1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List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err="1" smtClean="0">
                <a:solidFill>
                  <a:srgbClr val="C00000"/>
                </a:solidFill>
              </a:rPr>
              <a:t>RandomList.java</a:t>
            </a:r>
            <a:r>
              <a:rPr lang="it-IT" dirty="0" smtClean="0"/>
              <a:t>:</a:t>
            </a:r>
          </a:p>
          <a:p>
            <a:r>
              <a:rPr lang="it-IT" dirty="0" smtClean="0"/>
              <a:t>Avremmo potuto usare un enunciato </a:t>
            </a:r>
            <a:r>
              <a:rPr lang="it-IT" dirty="0" err="1" smtClean="0"/>
              <a:t>for-each</a:t>
            </a:r>
            <a:r>
              <a:rPr lang="it-IT" dirty="0" smtClean="0"/>
              <a:t> avanzato per scandire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randList</a:t>
            </a:r>
            <a:r>
              <a:rPr lang="it-IT" dirty="0" smtClean="0"/>
              <a:t>?  No, perché oltre a ispezionare la lista, eliminiamo alcuni elementi contenuti in essa.</a:t>
            </a:r>
          </a:p>
          <a:p>
            <a:r>
              <a:rPr lang="it-IT" dirty="0" smtClean="0"/>
              <a:t>La variabile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randList</a:t>
            </a:r>
            <a:r>
              <a:rPr lang="it-IT" dirty="0" smtClean="0"/>
              <a:t> è stata dichiarata come riferimento polimorfico e inizializzata con un riferimento ad un oggetto di tipo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Per eseguire nuovamente il programma usando un oggetto di tipo </a:t>
            </a:r>
            <a:r>
              <a:rPr lang="it-IT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dirty="0" smtClean="0"/>
              <a:t> l’unica modifica necessaria è l’invocazione del costruttore:</a:t>
            </a:r>
          </a:p>
          <a:p>
            <a:pPr>
              <a:buNone/>
            </a:pP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randList=new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it-IT" sz="2200" b="1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List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dirty="0" smtClean="0"/>
              <a:t> è un'implementazione di </a:t>
            </a:r>
            <a:r>
              <a:rPr lang="it-IT" dirty="0" err="1" smtClean="0"/>
              <a:t>List</a:t>
            </a:r>
            <a:r>
              <a:rPr lang="it-IT" dirty="0" smtClean="0"/>
              <a:t>, realizzata internamente con un </a:t>
            </a:r>
            <a:r>
              <a:rPr lang="it-IT" b="1" dirty="0" err="1" smtClean="0"/>
              <a:t>array</a:t>
            </a:r>
            <a:r>
              <a:rPr lang="it-IT" b="1" dirty="0" smtClean="0"/>
              <a:t> di dimensione dinamica</a:t>
            </a:r>
          </a:p>
          <a:p>
            <a:r>
              <a:rPr lang="it-IT" dirty="0" smtClean="0"/>
              <a:t>Ovvero, quando l'</a:t>
            </a:r>
            <a:r>
              <a:rPr lang="it-IT" dirty="0" err="1" smtClean="0"/>
              <a:t>array</a:t>
            </a:r>
            <a:r>
              <a:rPr lang="it-IT" dirty="0" smtClean="0"/>
              <a:t> sottostante è pieno, esso viene riallocato con una dimensione maggiore, e i vecchi dati vengono copiati nel nuovo </a:t>
            </a:r>
            <a:r>
              <a:rPr lang="it-IT" dirty="0" err="1" smtClean="0"/>
              <a:t>array</a:t>
            </a:r>
            <a:endParaRPr lang="it-IT" dirty="0" smtClean="0"/>
          </a:p>
          <a:p>
            <a:r>
              <a:rPr lang="it-IT" dirty="0" smtClean="0"/>
              <a:t>Questa operazione avviene in modo trasparente per l'utente</a:t>
            </a:r>
          </a:p>
          <a:p>
            <a:r>
              <a:rPr lang="it-IT" dirty="0" smtClean="0"/>
              <a:t>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restituisce il numero di elementi effettivamente presenti nella lista, non la dimensione dell'</a:t>
            </a:r>
            <a:r>
              <a:rPr lang="it-IT" dirty="0" err="1" smtClean="0"/>
              <a:t>array</a:t>
            </a:r>
            <a:r>
              <a:rPr lang="it-IT" dirty="0" smtClean="0"/>
              <a:t> sottostante</a:t>
            </a:r>
          </a:p>
          <a:p>
            <a:r>
              <a:rPr lang="it-IT" dirty="0" smtClean="0"/>
              <a:t>Il ridimensionamento avviene in modo che l'operazione di inserimento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it-IT" dirty="0" smtClean="0"/>
              <a:t>) abbia </a:t>
            </a:r>
            <a:r>
              <a:rPr lang="it-IT" i="1" dirty="0" smtClean="0"/>
              <a:t>complessità ammortizzata costante </a:t>
            </a:r>
            <a:r>
              <a:rPr lang="it-IT" dirty="0" smtClean="0"/>
              <a:t>(per ulteriori informazioni sulla complessità ammortizzata, si consulti un testo di algoritmi e strutture dati)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395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dirty="0" smtClean="0"/>
              <a:t> offre i seguenti metodi, in aggiunta a quelli 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/>
              <a:t>, presentati nella loro versione parametrica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classe </a:t>
            </a:r>
            <a:r>
              <a:rPr lang="it-IT" dirty="0" err="1" smtClean="0"/>
              <a:t>LinkedList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148" y="2743771"/>
            <a:ext cx="7984300" cy="162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Un’alternativa migliore all’uso degli </a:t>
            </a:r>
            <a:r>
              <a:rPr lang="it-IT" dirty="0" err="1" smtClean="0"/>
              <a:t>array</a:t>
            </a:r>
            <a:r>
              <a:rPr lang="it-IT" dirty="0" smtClean="0"/>
              <a:t>? Usare esemplari di classi che rappresentano raccolte (“</a:t>
            </a:r>
            <a:r>
              <a:rPr lang="it-IT" i="1" dirty="0" err="1" smtClean="0"/>
              <a:t>collection</a:t>
            </a:r>
            <a:r>
              <a:rPr lang="it-IT" i="1" dirty="0" smtClean="0"/>
              <a:t> </a:t>
            </a:r>
            <a:r>
              <a:rPr lang="it-IT" i="1" dirty="0" err="1" smtClean="0"/>
              <a:t>class</a:t>
            </a:r>
            <a:r>
              <a:rPr lang="it-IT" b="1" dirty="0" smtClean="0"/>
              <a:t>”</a:t>
            </a:r>
            <a:r>
              <a:rPr lang="it-IT" dirty="0" smtClean="0"/>
              <a:t>)</a:t>
            </a:r>
          </a:p>
          <a:p>
            <a:r>
              <a:rPr lang="it-IT" dirty="0" smtClean="0"/>
              <a:t>Una 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class</a:t>
            </a:r>
            <a:r>
              <a:rPr lang="it-IT" dirty="0" smtClean="0"/>
              <a:t> è una classe i cui singoli esemplari sono raccolte di elementi</a:t>
            </a:r>
          </a:p>
          <a:p>
            <a:r>
              <a:rPr lang="it-IT" dirty="0" smtClean="0"/>
              <a:t>Gli elementi in un’istanza di una collezione devono essere riferimenti ad un oggetto.</a:t>
            </a:r>
          </a:p>
          <a:p>
            <a:pPr lvl="1"/>
            <a:r>
              <a:rPr lang="it-IT" dirty="0" smtClean="0"/>
              <a:t>Non possiamo creare un esemplare di una raccolta i cui singoli elementi siano di tipo primitivo</a:t>
            </a:r>
          </a:p>
          <a:p>
            <a:pPr lvl="1"/>
            <a:r>
              <a:rPr lang="it-IT" dirty="0" smtClean="0"/>
              <a:t>Possiamo usare le classi </a:t>
            </a:r>
            <a:r>
              <a:rPr lang="it-IT" dirty="0" err="1" smtClean="0"/>
              <a:t>wrapper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“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class</a:t>
            </a:r>
            <a:r>
              <a:rPr lang="it-IT" dirty="0" smtClean="0"/>
              <a:t>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 metodi permettono di utilizzare una </a:t>
            </a:r>
            <a:r>
              <a:rPr lang="it-IT" dirty="0" err="1" smtClean="0"/>
              <a:t>LinkedList</a:t>
            </a:r>
            <a:r>
              <a:rPr lang="it-IT" dirty="0" smtClean="0"/>
              <a:t> sia come </a:t>
            </a:r>
            <a:r>
              <a:rPr lang="it-IT" b="1" dirty="0" err="1" smtClean="0"/>
              <a:t>stack</a:t>
            </a:r>
            <a:r>
              <a:rPr lang="it-IT" b="1" dirty="0" smtClean="0"/>
              <a:t> sia come coda</a:t>
            </a:r>
          </a:p>
          <a:p>
            <a:r>
              <a:rPr lang="it-IT" dirty="0" smtClean="0"/>
              <a:t>Per ottenere il comportamento di uno </a:t>
            </a:r>
            <a:r>
              <a:rPr lang="it-IT" b="1" dirty="0" err="1" smtClean="0"/>
              <a:t>stack</a:t>
            </a:r>
            <a:r>
              <a:rPr lang="it-IT" b="1" dirty="0" smtClean="0"/>
              <a:t> (detto LIFO: last in first out), inseriremo ed estrarremo </a:t>
            </a:r>
            <a:r>
              <a:rPr lang="it-IT" dirty="0" smtClean="0"/>
              <a:t>gli elementi dalla </a:t>
            </a:r>
            <a:r>
              <a:rPr lang="it-IT" b="1" dirty="0" smtClean="0"/>
              <a:t>stessa estremità della lista</a:t>
            </a:r>
          </a:p>
          <a:p>
            <a:pPr lvl="1"/>
            <a:r>
              <a:rPr lang="it-IT" dirty="0" smtClean="0"/>
              <a:t>ad esempio, inserendo con </a:t>
            </a:r>
            <a:r>
              <a:rPr lang="it-IT" dirty="0" err="1" smtClean="0"/>
              <a:t>con</a:t>
            </a:r>
            <a:r>
              <a:rPr lang="it-IT" dirty="0" smtClean="0"/>
              <a:t> </a:t>
            </a:r>
            <a:r>
              <a:rPr lang="it-IT" dirty="0" err="1" smtClean="0"/>
              <a:t>addLast</a:t>
            </a:r>
            <a:r>
              <a:rPr lang="it-IT" dirty="0" smtClean="0"/>
              <a:t> (o con </a:t>
            </a:r>
            <a:r>
              <a:rPr lang="it-IT" dirty="0" err="1" smtClean="0"/>
              <a:t>add</a:t>
            </a:r>
            <a:r>
              <a:rPr lang="it-IT" dirty="0" smtClean="0"/>
              <a:t>) ed estraendo con </a:t>
            </a:r>
            <a:r>
              <a:rPr lang="it-IT" dirty="0" err="1" smtClean="0"/>
              <a:t>removeLast</a:t>
            </a:r>
            <a:endParaRPr lang="it-IT" dirty="0" smtClean="0"/>
          </a:p>
          <a:p>
            <a:r>
              <a:rPr lang="it-IT" dirty="0" smtClean="0"/>
              <a:t>Per ottenere, invece, il comportamento di una </a:t>
            </a:r>
            <a:r>
              <a:rPr lang="it-IT" b="1" dirty="0" smtClean="0"/>
              <a:t>coda (FIFO: first in first out), inseriremo ed</a:t>
            </a:r>
          </a:p>
          <a:p>
            <a:r>
              <a:rPr lang="it-IT" dirty="0" smtClean="0"/>
              <a:t>estrarremo gli elementi da due </a:t>
            </a:r>
            <a:r>
              <a:rPr lang="it-IT" b="1" dirty="0" smtClean="0"/>
              <a:t>estremità opposte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/>
              <a:t>LinkedList</a:t>
            </a:r>
            <a:endParaRPr lang="it-IT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L'accesso posizionale (metodi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it-IT" dirty="0" smtClean="0"/>
              <a:t> 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it-IT" dirty="0" smtClean="0"/>
              <a:t>) si comporta in maniera molto diversa in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dirty="0" smtClean="0"/>
              <a:t> rispetto ad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dirty="0" smtClean="0"/>
              <a:t>, ciascuna operazione di accesso posizionale può richiedere un tempo proporzionale alla lunghezza della lista (complessità </a:t>
            </a:r>
            <a:r>
              <a:rPr lang="it-IT" i="1" dirty="0" smtClean="0"/>
              <a:t>lineare)</a:t>
            </a:r>
          </a:p>
          <a:p>
            <a:r>
              <a:rPr lang="it-IT" dirty="0" smtClean="0"/>
              <a:t>In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it-IT" dirty="0" smtClean="0"/>
              <a:t>, ogni operazione di accesso posizionale richiede tempo </a:t>
            </a:r>
            <a:r>
              <a:rPr lang="it-IT" i="1" dirty="0" smtClean="0"/>
              <a:t>costante</a:t>
            </a:r>
          </a:p>
          <a:p>
            <a:r>
              <a:rPr lang="it-IT" dirty="0" smtClean="0"/>
              <a:t>Pertanto, </a:t>
            </a:r>
            <a:r>
              <a:rPr lang="it-IT" b="1" dirty="0" smtClean="0"/>
              <a:t>è fortemente sconsigliato utilizzare l'accesso posizionale su </a:t>
            </a:r>
            <a:r>
              <a:rPr lang="it-IT" b="1" dirty="0" err="1" smtClean="0"/>
              <a:t>LinkedList</a:t>
            </a:r>
            <a:endParaRPr lang="it-IT" b="1" dirty="0" smtClean="0"/>
          </a:p>
          <a:p>
            <a:r>
              <a:rPr lang="it-IT" dirty="0" smtClean="0"/>
              <a:t>Se l'applicazione richiede l'accesso posizionale, è opportuno utilizzare un semplice </a:t>
            </a:r>
            <a:r>
              <a:rPr lang="it-IT" dirty="0" err="1" smtClean="0"/>
              <a:t>array</a:t>
            </a:r>
            <a:r>
              <a:rPr lang="it-IT" dirty="0" smtClean="0"/>
              <a:t>, oppure la classe </a:t>
            </a:r>
            <a:r>
              <a:rPr lang="it-IT" dirty="0" err="1" smtClean="0"/>
              <a:t>ArrayList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liste e l’accesso posizionale</a:t>
            </a:r>
            <a:endParaRPr lang="it-IT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587632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 smtClean="0"/>
              <a:t>La seguente tabella riassume la complessità computazionale dei principali metodi delle liste. Nota:</a:t>
            </a:r>
          </a:p>
          <a:p>
            <a:pPr lvl="1"/>
            <a:r>
              <a:rPr lang="it-IT" sz="2000" dirty="0" smtClean="0"/>
              <a:t>(*) complessità ammortizzata</a:t>
            </a:r>
          </a:p>
          <a:p>
            <a:pPr lvl="1"/>
            <a:r>
              <a:rPr lang="it-IT" sz="2000" dirty="0" err="1" smtClean="0"/>
              <a:t>add</a:t>
            </a:r>
            <a:r>
              <a:rPr lang="it-IT" sz="2000" dirty="0" smtClean="0"/>
              <a:t> aggiunge in coda</a:t>
            </a:r>
          </a:p>
          <a:p>
            <a:pPr lvl="1"/>
            <a:r>
              <a:rPr lang="it-IT" sz="2000" dirty="0" err="1" smtClean="0"/>
              <a:t>remove</a:t>
            </a:r>
            <a:r>
              <a:rPr lang="it-IT" sz="2000" dirty="0" smtClean="0"/>
              <a:t> deve trovare l'elemento prima di rimuoverlo</a:t>
            </a:r>
            <a:endParaRPr lang="it-IT" sz="20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Complessità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2326" y="3117900"/>
            <a:ext cx="7882122" cy="29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2800" dirty="0" err="1" smtClean="0"/>
              <a:t>Creare</a:t>
            </a:r>
            <a:r>
              <a:rPr lang="en-US" sz="2800" dirty="0" smtClean="0"/>
              <a:t> </a:t>
            </a:r>
            <a:r>
              <a:rPr lang="en-US" sz="2800" dirty="0" err="1" smtClean="0"/>
              <a:t>ed</a:t>
            </a:r>
            <a:r>
              <a:rPr lang="en-US" sz="2800" dirty="0" smtClean="0"/>
              <a:t> </a:t>
            </a:r>
            <a:r>
              <a:rPr lang="en-US" sz="2800" dirty="0" err="1" smtClean="0"/>
              <a:t>inizializzare</a:t>
            </a:r>
            <a:r>
              <a:rPr lang="en-US" sz="2800" dirty="0" smtClean="0"/>
              <a:t> </a:t>
            </a:r>
            <a:r>
              <a:rPr lang="en-US" sz="2800" dirty="0" err="1" smtClean="0"/>
              <a:t>un’istanza</a:t>
            </a:r>
            <a:r>
              <a:rPr lang="en-US" sz="2800" dirty="0" smtClean="0"/>
              <a:t> </a:t>
            </a:r>
            <a:r>
              <a:rPr lang="en-US" sz="2800" dirty="0" err="1" smtClean="0"/>
              <a:t>parametrica</a:t>
            </a:r>
            <a:r>
              <a:rPr lang="en-US" sz="2800" dirty="0" smtClean="0"/>
              <a:t>, </a:t>
            </a:r>
            <a:r>
              <a:rPr lang="en-US" sz="2800" dirty="0" err="1" smtClean="0"/>
              <a:t>aggiungere</a:t>
            </a:r>
            <a:r>
              <a:rPr lang="en-US" sz="2800" dirty="0" smtClean="0"/>
              <a:t> due </a:t>
            </a:r>
            <a:r>
              <a:rPr lang="en-US" sz="2800" dirty="0" err="1" smtClean="0"/>
              <a:t>elementi</a:t>
            </a:r>
            <a:r>
              <a:rPr lang="en-US" sz="2800" dirty="0" smtClean="0"/>
              <a:t> e </a:t>
            </a:r>
            <a:r>
              <a:rPr lang="en-US" sz="2800" dirty="0" err="1" smtClean="0"/>
              <a:t>stampare</a:t>
            </a:r>
            <a:r>
              <a:rPr lang="en-US" sz="2800" dirty="0" smtClean="0"/>
              <a:t> </a:t>
            </a:r>
            <a:r>
              <a:rPr lang="en-US" sz="2800" dirty="0" err="1" smtClean="0"/>
              <a:t>l’istanza</a:t>
            </a:r>
            <a:r>
              <a:rPr lang="en-US" sz="2800" dirty="0" smtClean="0"/>
              <a:t> </a:t>
            </a:r>
            <a:r>
              <a:rPr lang="en-US" sz="2800" dirty="0" err="1" smtClean="0"/>
              <a:t>nei</a:t>
            </a:r>
            <a:r>
              <a:rPr lang="en-US" sz="2800" dirty="0" smtClean="0"/>
              <a:t> </a:t>
            </a:r>
            <a:r>
              <a:rPr lang="en-US" sz="2800" dirty="0" err="1" smtClean="0"/>
              <a:t>seguenti</a:t>
            </a:r>
            <a:r>
              <a:rPr lang="en-US" sz="2800" dirty="0" smtClean="0"/>
              <a:t> </a:t>
            </a:r>
            <a:r>
              <a:rPr lang="en-US" sz="2800" dirty="0" err="1" smtClean="0"/>
              <a:t>casi</a:t>
            </a:r>
            <a:r>
              <a:rPr lang="en-US" sz="2800" dirty="0" smtClean="0"/>
              <a:t>:</a:t>
            </a:r>
            <a:endParaRPr lang="it-IT" sz="2800" dirty="0" smtClean="0"/>
          </a:p>
          <a:p>
            <a:pPr marL="850392" lvl="1" indent="-457200"/>
            <a:r>
              <a:rPr lang="en-US" sz="2400" dirty="0" smtClean="0"/>
              <a:t>Un </a:t>
            </a:r>
            <a:r>
              <a:rPr lang="en-US" sz="2400" dirty="0" err="1" smtClean="0"/>
              <a:t>oggetto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dirty="0" smtClean="0"/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scoreList</a:t>
            </a:r>
            <a:r>
              <a:rPr lang="en-US" sz="2400" dirty="0" smtClean="0"/>
              <a:t>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oggetti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400" dirty="0" smtClean="0"/>
              <a:t>; </a:t>
            </a:r>
            <a:endParaRPr lang="it-IT" sz="2400" dirty="0" smtClean="0"/>
          </a:p>
          <a:p>
            <a:pPr marL="850392" lvl="1" indent="-457200"/>
            <a:r>
              <a:rPr lang="en-US" sz="2400" dirty="0" smtClean="0"/>
              <a:t>Un </a:t>
            </a:r>
            <a:r>
              <a:rPr lang="en-US" sz="2400" dirty="0" err="1" smtClean="0"/>
              <a:t>oggetto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400" dirty="0" smtClean="0"/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salaryList</a:t>
            </a:r>
            <a:r>
              <a:rPr lang="en-US" sz="2400" dirty="0" smtClean="0"/>
              <a:t>,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oggetti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dirty="0" smtClean="0"/>
              <a:t>;</a:t>
            </a:r>
            <a:endParaRPr lang="it-IT" sz="2400" dirty="0" smtClean="0"/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2"/>
            </a:pPr>
            <a:r>
              <a:rPr lang="en-US" sz="2800" dirty="0" err="1" smtClean="0"/>
              <a:t>Sviluppa</a:t>
            </a:r>
            <a:r>
              <a:rPr lang="en-US" sz="2800" dirty="0" smtClean="0"/>
              <a:t> un </a:t>
            </a:r>
            <a:r>
              <a:rPr lang="en-US" sz="2800" dirty="0" err="1" smtClean="0"/>
              <a:t>metodo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 smtClean="0"/>
              <a:t> in cui </a:t>
            </a:r>
            <a:r>
              <a:rPr lang="en-US" sz="2800" dirty="0" err="1" smtClean="0"/>
              <a:t>sono</a:t>
            </a:r>
            <a:r>
              <a:rPr lang="en-US" sz="2800" dirty="0" smtClean="0"/>
              <a:t> </a:t>
            </a:r>
            <a:r>
              <a:rPr lang="en-US" sz="2800" dirty="0" err="1" smtClean="0"/>
              <a:t>creati</a:t>
            </a:r>
            <a:r>
              <a:rPr lang="en-US" sz="2800" dirty="0" smtClean="0"/>
              <a:t> due </a:t>
            </a:r>
            <a:r>
              <a:rPr lang="en-US" sz="2800" dirty="0" err="1" smtClean="0"/>
              <a:t>oggetti</a:t>
            </a:r>
            <a:r>
              <a:rPr lang="en-US" sz="2800" dirty="0" smtClean="0"/>
              <a:t> </a:t>
            </a:r>
            <a:r>
              <a:rPr lang="en-US" sz="2400" dirty="0" err="1" smtClean="0"/>
              <a:t>ArrayList</a:t>
            </a:r>
            <a:r>
              <a:rPr lang="en-US" sz="2800" dirty="0" smtClean="0"/>
              <a:t>, </a:t>
            </a:r>
            <a:r>
              <a:rPr lang="en-US" sz="2800" dirty="0" err="1" smtClean="0"/>
              <a:t>uno</a:t>
            </a:r>
            <a:r>
              <a:rPr lang="en-US" sz="2800" dirty="0" smtClean="0"/>
              <a:t> con </a:t>
            </a:r>
            <a:r>
              <a:rPr lang="en-US" sz="2800" dirty="0" err="1" smtClean="0"/>
              <a:t>elementi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800" dirty="0" smtClean="0"/>
              <a:t>  e </a:t>
            </a:r>
            <a:r>
              <a:rPr lang="en-US" sz="2800" dirty="0" err="1" smtClean="0"/>
              <a:t>uno</a:t>
            </a:r>
            <a:r>
              <a:rPr lang="en-US" sz="2800" dirty="0" smtClean="0"/>
              <a:t> con </a:t>
            </a:r>
            <a:r>
              <a:rPr lang="en-US" sz="2800" dirty="0" err="1" smtClean="0"/>
              <a:t>elementi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800" dirty="0" smtClean="0"/>
              <a:t>.  Per </a:t>
            </a:r>
            <a:r>
              <a:rPr lang="en-US" sz="2800" dirty="0" err="1" smtClean="0"/>
              <a:t>ogni</a:t>
            </a:r>
            <a:r>
              <a:rPr lang="en-US" sz="2800" dirty="0" smtClean="0"/>
              <a:t> </a:t>
            </a:r>
            <a:r>
              <a:rPr lang="en-US" sz="2800" dirty="0" err="1" smtClean="0"/>
              <a:t>lista</a:t>
            </a:r>
            <a:r>
              <a:rPr lang="en-US" sz="2800" dirty="0" smtClean="0"/>
              <a:t> </a:t>
            </a:r>
            <a:r>
              <a:rPr lang="en-US" sz="2800" dirty="0" err="1" smtClean="0"/>
              <a:t>aggiungere</a:t>
            </a:r>
            <a:r>
              <a:rPr lang="en-US" sz="2800" dirty="0" smtClean="0"/>
              <a:t> </a:t>
            </a:r>
            <a:r>
              <a:rPr lang="en-US" sz="2800" dirty="0" err="1" smtClean="0"/>
              <a:t>tre</a:t>
            </a:r>
            <a:r>
              <a:rPr lang="en-US" sz="2800" dirty="0" smtClean="0"/>
              <a:t> </a:t>
            </a:r>
            <a:r>
              <a:rPr lang="en-US" sz="2800" dirty="0" err="1" smtClean="0"/>
              <a:t>elementi</a:t>
            </a:r>
            <a:r>
              <a:rPr lang="en-US" sz="2800" dirty="0" smtClean="0"/>
              <a:t>, </a:t>
            </a:r>
            <a:r>
              <a:rPr lang="en-US" sz="2800" dirty="0" err="1" smtClean="0"/>
              <a:t>rimuovere</a:t>
            </a:r>
            <a:r>
              <a:rPr lang="en-US" sz="2800" dirty="0" smtClean="0"/>
              <a:t> </a:t>
            </a:r>
            <a:r>
              <a:rPr lang="en-US" sz="2800" dirty="0" err="1" smtClean="0"/>
              <a:t>l’elemento</a:t>
            </a:r>
            <a:r>
              <a:rPr lang="en-US" sz="2800" dirty="0" smtClean="0"/>
              <a:t> in </a:t>
            </a:r>
            <a:r>
              <a:rPr lang="en-US" sz="2800" dirty="0" err="1" smtClean="0"/>
              <a:t>posizione</a:t>
            </a:r>
            <a:r>
              <a:rPr lang="en-US" sz="2800" dirty="0" smtClean="0"/>
              <a:t> 1, </a:t>
            </a:r>
            <a:r>
              <a:rPr lang="en-US" sz="2800" dirty="0" err="1" smtClean="0"/>
              <a:t>aggiungere</a:t>
            </a:r>
            <a:r>
              <a:rPr lang="en-US" sz="2800" dirty="0" smtClean="0"/>
              <a:t> un </a:t>
            </a:r>
            <a:r>
              <a:rPr lang="en-US" sz="2800" dirty="0" err="1" smtClean="0"/>
              <a:t>elemento</a:t>
            </a:r>
            <a:r>
              <a:rPr lang="en-US" sz="2800" dirty="0" smtClean="0"/>
              <a:t> in </a:t>
            </a:r>
            <a:r>
              <a:rPr lang="en-US" sz="2800" dirty="0" err="1" smtClean="0"/>
              <a:t>posizione</a:t>
            </a:r>
            <a:r>
              <a:rPr lang="en-US" sz="2800" dirty="0" smtClean="0"/>
              <a:t> 0, e </a:t>
            </a:r>
            <a:r>
              <a:rPr lang="en-US" sz="2800" dirty="0" err="1" smtClean="0"/>
              <a:t>stampare</a:t>
            </a:r>
            <a:r>
              <a:rPr lang="en-US" sz="2800" dirty="0" smtClean="0"/>
              <a:t> la </a:t>
            </a:r>
            <a:r>
              <a:rPr lang="en-US" sz="2800" dirty="0" err="1" smtClean="0"/>
              <a:t>lista</a:t>
            </a:r>
            <a:r>
              <a:rPr lang="en-US" sz="2800" dirty="0" smtClean="0"/>
              <a:t>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Esercizi</a:t>
            </a:r>
            <a:endParaRPr lang="it-IT" sz="2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 startAt="3"/>
            </a:pPr>
            <a:r>
              <a:rPr lang="en-US" sz="2800" dirty="0" smtClean="0"/>
              <a:t>Si </a:t>
            </a:r>
            <a:r>
              <a:rPr lang="en-US" sz="2800" dirty="0" err="1" smtClean="0"/>
              <a:t>consideri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seguente</a:t>
            </a:r>
            <a:r>
              <a:rPr lang="en-US" sz="2800" dirty="0" smtClean="0"/>
              <a:t> </a:t>
            </a:r>
            <a:r>
              <a:rPr lang="en-US" sz="2800" dirty="0" err="1" smtClean="0"/>
              <a:t>codice</a:t>
            </a:r>
            <a:r>
              <a:rPr lang="en-US" sz="2800" dirty="0" smtClean="0"/>
              <a:t>:</a:t>
            </a:r>
            <a:endParaRPr lang="it-IT" sz="2800" dirty="0" smtClean="0"/>
          </a:p>
          <a:p>
            <a:pPr marL="624078" indent="-514350">
              <a:buFont typeface="+mj-lt"/>
              <a:buAutoNum type="arabicPeriod" startAt="3"/>
            </a:pPr>
            <a:endParaRPr lang="it-IT" sz="2800" dirty="0" smtClean="0"/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&lt;String&gt; team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	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&lt;String&gt; ();</a:t>
            </a:r>
            <a:endParaRPr lang="it-IT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team.add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(“Garcia”);</a:t>
            </a:r>
            <a:endParaRPr lang="it-IT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team.iterator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it-IT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Integer player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itr.next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it-IT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/>
              <a:t>	</a:t>
            </a:r>
            <a:endParaRPr lang="it-IT" sz="2800" dirty="0" smtClean="0"/>
          </a:p>
          <a:p>
            <a:r>
              <a:rPr lang="en-US" sz="2800" dirty="0" err="1" smtClean="0"/>
              <a:t>Quale</a:t>
            </a:r>
            <a:r>
              <a:rPr lang="en-US" sz="2800" dirty="0" smtClean="0"/>
              <a:t> </a:t>
            </a:r>
            <a:r>
              <a:rPr lang="en-US" sz="2800" dirty="0" err="1" smtClean="0"/>
              <a:t>messaggio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errore</a:t>
            </a:r>
            <a:r>
              <a:rPr lang="en-US" sz="2800" dirty="0" smtClean="0"/>
              <a:t> </a:t>
            </a:r>
            <a:r>
              <a:rPr lang="en-US" sz="2800" dirty="0" err="1" smtClean="0"/>
              <a:t>sarà</a:t>
            </a:r>
            <a:r>
              <a:rPr lang="en-US" sz="2800" dirty="0" smtClean="0"/>
              <a:t> </a:t>
            </a:r>
            <a:r>
              <a:rPr lang="en-US" sz="2800" dirty="0" err="1" smtClean="0"/>
              <a:t>generato</a:t>
            </a:r>
            <a:r>
              <a:rPr lang="en-US" sz="2800" dirty="0" smtClean="0"/>
              <a:t>? </a:t>
            </a:r>
            <a:r>
              <a:rPr lang="en-US" sz="2800" dirty="0" err="1" smtClean="0"/>
              <a:t>Quando</a:t>
            </a:r>
            <a:r>
              <a:rPr lang="en-US" sz="2800" dirty="0" smtClean="0"/>
              <a:t> (a tempo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compilazione</a:t>
            </a:r>
            <a:r>
              <a:rPr lang="en-US" sz="2800" dirty="0" smtClean="0"/>
              <a:t> o a tempo </a:t>
            </a:r>
            <a:r>
              <a:rPr lang="en-US" sz="2800" dirty="0" err="1" smtClean="0"/>
              <a:t>d’esecuzione</a:t>
            </a:r>
            <a:r>
              <a:rPr lang="en-US" sz="2800" dirty="0" smtClean="0"/>
              <a:t>)? </a:t>
            </a:r>
            <a:r>
              <a:rPr lang="en-US" sz="2800" dirty="0" err="1" smtClean="0"/>
              <a:t>Verifica</a:t>
            </a:r>
            <a:r>
              <a:rPr lang="en-US" sz="2800" dirty="0" smtClean="0"/>
              <a:t> la </a:t>
            </a:r>
            <a:r>
              <a:rPr lang="en-US" sz="2800" dirty="0" err="1" smtClean="0"/>
              <a:t>risposta</a:t>
            </a:r>
            <a:endParaRPr lang="it-IT" sz="28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Esercizi</a:t>
            </a:r>
            <a:endParaRPr lang="it-IT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51510" indent="-514350">
              <a:buFont typeface="+mj-lt"/>
              <a:buAutoNum type="arabicPeriod" startAt="4"/>
            </a:pPr>
            <a:r>
              <a:rPr lang="en-US" sz="2600" dirty="0" err="1" smtClean="0"/>
              <a:t>Usa</a:t>
            </a:r>
            <a:r>
              <a:rPr lang="en-US" sz="2600" dirty="0" smtClean="0"/>
              <a:t> la </a:t>
            </a:r>
            <a:r>
              <a:rPr lang="en-US" sz="2600" dirty="0" err="1" smtClean="0"/>
              <a:t>classe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600" dirty="0" smtClean="0"/>
              <a:t> </a:t>
            </a:r>
            <a:r>
              <a:rPr lang="en-US" sz="2600" dirty="0" err="1" smtClean="0"/>
              <a:t>tre</a:t>
            </a:r>
            <a:r>
              <a:rPr lang="en-US" sz="2600" dirty="0" smtClean="0"/>
              <a:t> volte:</a:t>
            </a:r>
          </a:p>
          <a:p>
            <a:pPr marL="907542" lvl="1" indent="-514350">
              <a:buAutoNum type="arabicParenBoth"/>
            </a:pPr>
            <a:r>
              <a:rPr lang="en-US" sz="2600" dirty="0" err="1" smtClean="0"/>
              <a:t>Crea</a:t>
            </a:r>
            <a:r>
              <a:rPr lang="en-US" sz="2600" dirty="0" smtClean="0"/>
              <a:t> un </a:t>
            </a:r>
            <a:r>
              <a:rPr lang="en-US" sz="2600" dirty="0" err="1" smtClean="0"/>
              <a:t>oggetto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600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team1</a:t>
            </a:r>
            <a:r>
              <a:rPr lang="en-US" sz="2600" dirty="0" smtClean="0"/>
              <a:t>, con </a:t>
            </a:r>
            <a:r>
              <a:rPr lang="en-US" sz="2600" dirty="0" err="1" smtClean="0"/>
              <a:t>elementi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tipo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600" dirty="0" smtClean="0"/>
              <a:t>.   </a:t>
            </a:r>
            <a:r>
              <a:rPr lang="en-US" sz="2600" dirty="0" err="1" smtClean="0"/>
              <a:t>Aggiungi</a:t>
            </a:r>
            <a:r>
              <a:rPr lang="en-US" sz="2600" dirty="0" smtClean="0"/>
              <a:t> </a:t>
            </a:r>
            <a:r>
              <a:rPr lang="en-US" sz="2600" dirty="0" err="1" smtClean="0"/>
              <a:t>tre</a:t>
            </a:r>
            <a:r>
              <a:rPr lang="en-US" sz="2600" dirty="0" smtClean="0"/>
              <a:t> </a:t>
            </a:r>
            <a:r>
              <a:rPr lang="en-US" sz="2600" dirty="0" err="1" smtClean="0"/>
              <a:t>elementi</a:t>
            </a:r>
            <a:r>
              <a:rPr lang="en-US" sz="2600" dirty="0" smtClean="0"/>
              <a:t> a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team1</a:t>
            </a:r>
            <a:r>
              <a:rPr lang="en-US" sz="2600" dirty="0" smtClean="0"/>
              <a:t>. </a:t>
            </a:r>
          </a:p>
          <a:p>
            <a:pPr marL="907542" lvl="1" indent="-514350">
              <a:buAutoNum type="arabicParenBoth"/>
            </a:pPr>
            <a:r>
              <a:rPr lang="en-US" sz="2600" dirty="0" err="1" smtClean="0"/>
              <a:t>Crea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team2</a:t>
            </a:r>
            <a:r>
              <a:rPr lang="en-US" sz="2600" dirty="0" smtClean="0"/>
              <a:t>, un </a:t>
            </a:r>
            <a:r>
              <a:rPr lang="en-US" sz="2600" dirty="0" err="1" smtClean="0"/>
              <a:t>altro</a:t>
            </a:r>
            <a:r>
              <a:rPr lang="en-US" sz="2600" dirty="0" smtClean="0"/>
              <a:t> </a:t>
            </a:r>
            <a:r>
              <a:rPr lang="en-US" sz="2600" dirty="0" err="1" smtClean="0"/>
              <a:t>oggetto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600" dirty="0" smtClean="0"/>
              <a:t> con </a:t>
            </a:r>
            <a:r>
              <a:rPr lang="en-US" sz="2600" dirty="0" err="1" smtClean="0"/>
              <a:t>elementi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tipo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600" dirty="0" smtClean="0"/>
              <a:t>.  </a:t>
            </a:r>
            <a:r>
              <a:rPr lang="en-US" sz="2600" dirty="0" err="1" smtClean="0"/>
              <a:t>Aggiungi</a:t>
            </a:r>
            <a:r>
              <a:rPr lang="en-US" sz="2600" dirty="0" smtClean="0"/>
              <a:t> </a:t>
            </a:r>
            <a:r>
              <a:rPr lang="en-US" sz="2600" dirty="0" err="1" smtClean="0"/>
              <a:t>quattro</a:t>
            </a:r>
            <a:r>
              <a:rPr lang="en-US" sz="2600" dirty="0" smtClean="0"/>
              <a:t> </a:t>
            </a:r>
            <a:r>
              <a:rPr lang="en-US" sz="2600" dirty="0" err="1" smtClean="0"/>
              <a:t>elementi</a:t>
            </a:r>
            <a:r>
              <a:rPr lang="en-US" sz="2600" dirty="0" smtClean="0"/>
              <a:t> a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team2</a:t>
            </a:r>
            <a:r>
              <a:rPr lang="en-US" sz="2600" dirty="0" smtClean="0"/>
              <a:t>.</a:t>
            </a:r>
          </a:p>
          <a:p>
            <a:pPr marL="907542" lvl="1" indent="-514350">
              <a:buAutoNum type="arabicParenBoth"/>
            </a:pPr>
            <a:r>
              <a:rPr lang="en-US" sz="2600" dirty="0" err="1" smtClean="0"/>
              <a:t>Crea</a:t>
            </a:r>
            <a:r>
              <a:rPr lang="en-US" sz="2600" dirty="0" smtClean="0"/>
              <a:t> un </a:t>
            </a:r>
            <a:r>
              <a:rPr lang="en-US" sz="2600" dirty="0" err="1" smtClean="0"/>
              <a:t>oggetto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600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league</a:t>
            </a:r>
            <a:r>
              <a:rPr lang="en-US" sz="2600" dirty="0" smtClean="0"/>
              <a:t>, i cui </a:t>
            </a:r>
            <a:r>
              <a:rPr lang="en-US" sz="2600" dirty="0" err="1" smtClean="0"/>
              <a:t>elementi</a:t>
            </a:r>
            <a:r>
              <a:rPr lang="en-US" sz="2600" dirty="0" smtClean="0"/>
              <a:t> </a:t>
            </a:r>
            <a:r>
              <a:rPr lang="en-US" sz="2600" dirty="0" err="1" smtClean="0"/>
              <a:t>sono</a:t>
            </a:r>
            <a:r>
              <a:rPr lang="en-US" sz="2600" dirty="0" smtClean="0"/>
              <a:t> </a:t>
            </a:r>
            <a:r>
              <a:rPr lang="en-US" sz="2600" dirty="0" err="1" smtClean="0"/>
              <a:t>oggetti</a:t>
            </a:r>
            <a:r>
              <a:rPr lang="en-US" sz="2600" dirty="0" smtClean="0"/>
              <a:t>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600" dirty="0" smtClean="0"/>
              <a:t> in cui </a:t>
            </a:r>
            <a:r>
              <a:rPr lang="en-US" sz="2600" dirty="0" err="1" smtClean="0"/>
              <a:t>ogni</a:t>
            </a:r>
            <a:r>
              <a:rPr lang="en-US" sz="2600" dirty="0" smtClean="0"/>
              <a:t> </a:t>
            </a:r>
            <a:r>
              <a:rPr lang="en-US" sz="2600" dirty="0" err="1" smtClean="0"/>
              <a:t>elemento</a:t>
            </a:r>
            <a:r>
              <a:rPr lang="en-US" sz="2600" dirty="0" smtClean="0"/>
              <a:t> è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tipo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team&lt;String&gt;</a:t>
            </a:r>
            <a:r>
              <a:rPr lang="en-US" sz="2600" dirty="0" smtClean="0"/>
              <a:t>.  </a:t>
            </a:r>
            <a:r>
              <a:rPr lang="en-US" sz="2600" dirty="0" err="1" smtClean="0"/>
              <a:t>Aggiungi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team1</a:t>
            </a:r>
            <a:r>
              <a:rPr lang="en-US" sz="2600" dirty="0" smtClean="0"/>
              <a:t> e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team2</a:t>
            </a:r>
            <a:r>
              <a:rPr lang="en-US" sz="2600" dirty="0" smtClean="0"/>
              <a:t> a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league</a:t>
            </a:r>
            <a:r>
              <a:rPr lang="en-US" sz="2600" dirty="0" smtClean="0"/>
              <a:t>.</a:t>
            </a:r>
            <a:endParaRPr lang="it-IT" sz="26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Esercizi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Strutture di memorizzazione per classi che rappresentano raccolte:</a:t>
            </a:r>
          </a:p>
          <a:p>
            <a:pPr>
              <a:buNone/>
            </a:pPr>
            <a:endParaRPr lang="it-IT" b="1" dirty="0" smtClean="0"/>
          </a:p>
          <a:p>
            <a:pPr marL="624078" indent="-514350">
              <a:buFont typeface="+mj-lt"/>
              <a:buAutoNum type="arabicPeriod"/>
            </a:pPr>
            <a:r>
              <a:rPr lang="it-IT" b="1" dirty="0" err="1" smtClean="0"/>
              <a:t>Contiguous</a:t>
            </a:r>
            <a:r>
              <a:rPr lang="it-IT" b="1" dirty="0" smtClean="0"/>
              <a:t> </a:t>
            </a:r>
            <a:r>
              <a:rPr lang="it-IT" b="1" dirty="0" err="1" smtClean="0"/>
              <a:t>collection</a:t>
            </a:r>
            <a:r>
              <a:rPr lang="it-IT" b="1" dirty="0" smtClean="0"/>
              <a:t> (</a:t>
            </a:r>
            <a:r>
              <a:rPr lang="it-IT" dirty="0" smtClean="0"/>
              <a:t>Raccolta contigua</a:t>
            </a:r>
            <a:r>
              <a:rPr lang="it-IT" b="1" dirty="0" smtClean="0"/>
              <a:t>): </a:t>
            </a:r>
            <a:r>
              <a:rPr lang="it-IT" dirty="0" smtClean="0"/>
              <a:t>Il modo più semplice per archiviare in memoria una raccolta prevede di memorizzare in un </a:t>
            </a:r>
            <a:r>
              <a:rPr lang="it-IT" dirty="0" err="1" smtClean="0"/>
              <a:t>array</a:t>
            </a:r>
            <a:r>
              <a:rPr lang="it-IT" dirty="0" smtClean="0"/>
              <a:t> i riferimenti ai singoli elementi: in pratica la classe ha un </a:t>
            </a:r>
            <a:r>
              <a:rPr lang="it-IT" dirty="0" err="1" smtClean="0"/>
              <a:t>array</a:t>
            </a:r>
            <a:r>
              <a:rPr lang="it-IT" dirty="0" smtClean="0"/>
              <a:t> come campo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Strutture di memorizzazione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it-IT" b="1" dirty="0" err="1" smtClean="0"/>
              <a:t>Linked</a:t>
            </a:r>
            <a:r>
              <a:rPr lang="it-IT" b="1" dirty="0" smtClean="0"/>
              <a:t> </a:t>
            </a:r>
            <a:r>
              <a:rPr lang="it-IT" b="1" dirty="0" err="1" smtClean="0"/>
              <a:t>collection</a:t>
            </a:r>
            <a:r>
              <a:rPr lang="it-IT" b="1" dirty="0" smtClean="0"/>
              <a:t>:</a:t>
            </a:r>
            <a:r>
              <a:rPr lang="it-IT" dirty="0" smtClean="0"/>
              <a:t> invece di usare la contiguità, gli elementi possono essere correlati tra loro mediante collegamenti (link), ovvero riferimenti.</a:t>
            </a:r>
          </a:p>
          <a:p>
            <a:pPr lvl="1"/>
            <a:r>
              <a:rPr lang="it-IT" sz="2700" dirty="0" smtClean="0"/>
              <a:t>In una classe che realizza una raccolta mediante collegamenti, ciascun elemento presente in un suo esemplare è memorizzato in una entry o nodo, che contiene almeno un collegamento ad un altro nodo. </a:t>
            </a:r>
            <a:endParaRPr lang="it-IT" sz="27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Strutture di memorizzazione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err="1" smtClean="0"/>
              <a:t>Singly-linked</a:t>
            </a:r>
            <a:r>
              <a:rPr lang="it-IT" b="1" dirty="0" smtClean="0"/>
              <a:t> </a:t>
            </a:r>
            <a:r>
              <a:rPr lang="it-IT" b="1" dirty="0" err="1" smtClean="0"/>
              <a:t>list</a:t>
            </a:r>
            <a:r>
              <a:rPr lang="it-IT" b="1" dirty="0" smtClean="0"/>
              <a:t> </a:t>
            </a:r>
            <a:r>
              <a:rPr lang="it-IT" dirty="0" smtClean="0"/>
              <a:t>(lista semplicemente concatenata): raccolta realizzata mediante collegamenti, dove ciascun nodo contiene un elemento ed un riferimento al nodo successivo presente nella raccolta</a:t>
            </a:r>
          </a:p>
          <a:p>
            <a:r>
              <a:rPr lang="it-IT" b="1" dirty="0" err="1" smtClean="0"/>
              <a:t>Doubly-linked</a:t>
            </a:r>
            <a:r>
              <a:rPr lang="it-IT" b="1" dirty="0" smtClean="0"/>
              <a:t> </a:t>
            </a:r>
            <a:r>
              <a:rPr lang="it-IT" b="1" dirty="0" err="1" smtClean="0"/>
              <a:t>list</a:t>
            </a:r>
            <a:r>
              <a:rPr lang="it-IT" b="1" dirty="0" smtClean="0"/>
              <a:t> </a:t>
            </a:r>
            <a:r>
              <a:rPr lang="it-IT" dirty="0" smtClean="0"/>
              <a:t>(lista doppiamente collegata): raccolta realizzata mediante collegamenti, dove ciascun nodo contiene un elemento, un riferimento al nodo precedente ed un riferimento al nodo successivo presente nella raccolta</a:t>
            </a:r>
          </a:p>
          <a:p>
            <a:r>
              <a:rPr lang="it-IT" b="1" dirty="0" err="1" smtClean="0"/>
              <a:t>Binary</a:t>
            </a:r>
            <a:r>
              <a:rPr lang="it-IT" b="1" dirty="0" smtClean="0"/>
              <a:t> </a:t>
            </a:r>
            <a:r>
              <a:rPr lang="it-IT" b="1" dirty="0" err="1" smtClean="0"/>
              <a:t>search</a:t>
            </a:r>
            <a:r>
              <a:rPr lang="it-IT" b="1" dirty="0" smtClean="0"/>
              <a:t> </a:t>
            </a:r>
            <a:r>
              <a:rPr lang="it-IT" b="1" dirty="0" err="1" smtClean="0"/>
              <a:t>tree</a:t>
            </a:r>
            <a:r>
              <a:rPr lang="it-IT" dirty="0" err="1" smtClean="0"/>
              <a:t>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Linked</a:t>
            </a:r>
            <a:r>
              <a:rPr lang="it-IT" sz="2800" dirty="0" smtClean="0"/>
              <a:t> </a:t>
            </a:r>
            <a:r>
              <a:rPr lang="it-IT" sz="2800" dirty="0" err="1" smtClean="0"/>
              <a:t>collection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Remark</a:t>
            </a:r>
            <a:r>
              <a:rPr lang="it-IT" dirty="0" smtClean="0"/>
              <a:t>: gli elementi in un’istanza di una </a:t>
            </a:r>
            <a:r>
              <a:rPr lang="it-IT" dirty="0" err="1" smtClean="0"/>
              <a:t>collection</a:t>
            </a:r>
            <a:r>
              <a:rPr lang="it-IT" dirty="0" smtClean="0"/>
              <a:t> </a:t>
            </a:r>
            <a:r>
              <a:rPr lang="it-IT" dirty="0" err="1" smtClean="0"/>
              <a:t>class</a:t>
            </a:r>
            <a:r>
              <a:rPr lang="it-IT" dirty="0" smtClean="0"/>
              <a:t> devono essere riferimenti ad un oggetto.</a:t>
            </a:r>
          </a:p>
          <a:p>
            <a:r>
              <a:rPr lang="it-IT" dirty="0" smtClean="0"/>
              <a:t>La versione 1.5 ha introdotto una nuova, importante funzionalità nel linguaggio: la programmazione parametrica, in Inglese anche detta </a:t>
            </a:r>
            <a:r>
              <a:rPr lang="it-IT" b="1" i="1" dirty="0" err="1" smtClean="0"/>
              <a:t>generics</a:t>
            </a:r>
            <a:r>
              <a:rPr lang="it-IT" dirty="0" smtClean="0"/>
              <a:t>.</a:t>
            </a:r>
          </a:p>
          <a:p>
            <a:r>
              <a:rPr lang="it-IT" dirty="0" smtClean="0"/>
              <a:t>Si tratta della possibilità di </a:t>
            </a:r>
            <a:r>
              <a:rPr lang="it-IT" b="1" dirty="0" smtClean="0"/>
              <a:t>specificare il tipo di un elemento dotando classi, interfacce e metodi di parametri di tipo</a:t>
            </a:r>
            <a:r>
              <a:rPr lang="it-IT" dirty="0" smtClean="0"/>
              <a:t>. Questi parametri hanno come possibili valori i tipi del linguaggio.</a:t>
            </a:r>
            <a:br>
              <a:rPr lang="it-IT" dirty="0" smtClean="0"/>
            </a:br>
            <a:r>
              <a:rPr lang="it-IT" dirty="0" smtClean="0"/>
              <a:t>In particolare, possono assumere come valore qualsiasi tipo, esclusi i tipi primitivi (tipi base).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parametrici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3570</Words>
  <Application>Microsoft Office PowerPoint</Application>
  <PresentationFormat>Presentazione su schermo (4:3)</PresentationFormat>
  <Paragraphs>447</Paragraphs>
  <Slides>56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57" baseType="lpstr">
      <vt:lpstr>BrainstrmSess</vt:lpstr>
      <vt:lpstr>Università degli Studi dell’Aquila</vt:lpstr>
      <vt:lpstr>Java Collections Framework</vt:lpstr>
      <vt:lpstr>Raccolte</vt:lpstr>
      <vt:lpstr>Array</vt:lpstr>
      <vt:lpstr>“Collection class”</vt:lpstr>
      <vt:lpstr>Strutture di memorizzazione</vt:lpstr>
      <vt:lpstr>Strutture di memorizzazione</vt:lpstr>
      <vt:lpstr>Linked collection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Tipi parametrici</vt:lpstr>
      <vt:lpstr>L’interfaccia Collection</vt:lpstr>
      <vt:lpstr>L’interfaccia Collection</vt:lpstr>
      <vt:lpstr>L’interfaccia Collection</vt:lpstr>
      <vt:lpstr>L’interfaccia Collection</vt:lpstr>
      <vt:lpstr>Iteratori</vt:lpstr>
      <vt:lpstr>Iteratori</vt:lpstr>
      <vt:lpstr>Iteratori</vt:lpstr>
      <vt:lpstr>Iteratori</vt:lpstr>
      <vt:lpstr>Iteratori: un esempio</vt:lpstr>
      <vt:lpstr>Iteratori: un esempio</vt:lpstr>
      <vt:lpstr>Iteratori</vt:lpstr>
      <vt:lpstr>Iteratori: il problema dei duplicati</vt:lpstr>
      <vt:lpstr>Il ciclo for-each</vt:lpstr>
      <vt:lpstr>Il ciclo for-each</vt:lpstr>
      <vt:lpstr>Il ciclo for-each</vt:lpstr>
      <vt:lpstr>Il ciclo for-each</vt:lpstr>
      <vt:lpstr>L’interfaccia List</vt:lpstr>
      <vt:lpstr>L’interfaccia List</vt:lpstr>
      <vt:lpstr>L’interfaccia List</vt:lpstr>
      <vt:lpstr>L’interfaccia List</vt:lpstr>
      <vt:lpstr>La classe ArrayList</vt:lpstr>
      <vt:lpstr>La classe LinkedList</vt:lpstr>
      <vt:lpstr>La classe LinkedList</vt:lpstr>
      <vt:lpstr>Le liste e l’accesso posizionale</vt:lpstr>
      <vt:lpstr>Complessità</vt:lpstr>
      <vt:lpstr>Esercizi</vt:lpstr>
      <vt:lpstr>Esercizi</vt:lpstr>
      <vt:lpstr>Esercizi</vt:lpstr>
      <vt:lpstr>Esercizi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2014-10-29T14:03:48Z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